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4" r:id="rId4"/>
    <p:sldId id="275" r:id="rId5"/>
    <p:sldId id="259" r:id="rId6"/>
    <p:sldId id="260" r:id="rId7"/>
    <p:sldId id="261" r:id="rId8"/>
    <p:sldId id="276" r:id="rId9"/>
    <p:sldId id="263" r:id="rId10"/>
    <p:sldId id="277" r:id="rId11"/>
    <p:sldId id="278" r:id="rId12"/>
    <p:sldId id="265" r:id="rId13"/>
    <p:sldId id="266" r:id="rId14"/>
    <p:sldId id="267" r:id="rId15"/>
    <p:sldId id="268" r:id="rId16"/>
    <p:sldId id="269" r:id="rId17"/>
    <p:sldId id="270" r:id="rId18"/>
    <p:sldId id="271" r:id="rId19"/>
    <p:sldId id="272" r:id="rId20"/>
    <p:sldId id="273" r:id="rId21"/>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5930685-BD0D-4CB7-BCFB-AA5592797B7C}" type="datetimeFigureOut">
              <a:rPr kumimoji="1" lang="ja-JP" altLang="en-US" smtClean="0"/>
              <a:t>2023/3/20</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7464FF18-F4A2-4BD1-8957-C6D4659F3A0A}" type="slidenum">
              <a:rPr kumimoji="1" lang="ja-JP" altLang="en-US" smtClean="0"/>
              <a:t>‹#›</a:t>
            </a:fld>
            <a:endParaRPr kumimoji="1" lang="ja-JP" altLang="en-US"/>
          </a:p>
        </p:txBody>
      </p:sp>
    </p:spTree>
    <p:extLst>
      <p:ext uri="{BB962C8B-B14F-4D97-AF65-F5344CB8AC3E}">
        <p14:creationId xmlns:p14="http://schemas.microsoft.com/office/powerpoint/2010/main" val="40663057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97FDE-7C17-2064-AC9F-A4B7F14C09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139C9C-9F49-B184-4936-C09A954C6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A36639D-B8C9-6F96-AA06-F2FD2AF27498}"/>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5" name="フッター プレースホルダー 4">
            <a:extLst>
              <a:ext uri="{FF2B5EF4-FFF2-40B4-BE49-F238E27FC236}">
                <a16:creationId xmlns:a16="http://schemas.microsoft.com/office/drawing/2014/main" id="{221192FE-2367-60F4-4397-D95EFAAB1D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8F062A-DDE9-D815-86BE-020B08B74FD9}"/>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210348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1B7DF-5CC6-78D1-29E9-B43ABDEFBC9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E78846-47DE-2CFB-193E-4C9B6AF4C75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10D324-7CC6-E5FA-68FD-606311108729}"/>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5" name="フッター プレースホルダー 4">
            <a:extLst>
              <a:ext uri="{FF2B5EF4-FFF2-40B4-BE49-F238E27FC236}">
                <a16:creationId xmlns:a16="http://schemas.microsoft.com/office/drawing/2014/main" id="{8E2AFB50-EFA6-4FFD-7BB8-00987A8B23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95B104-871E-FCED-E325-807F613D2CC7}"/>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41284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700C23-357A-0FCA-3755-BA6ABBE4D2F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42D1A5-3A85-1AF4-11A1-1D8E1B5D518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C29E9C-9FF2-051F-23BC-28938054A6C2}"/>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5" name="フッター プレースホルダー 4">
            <a:extLst>
              <a:ext uri="{FF2B5EF4-FFF2-40B4-BE49-F238E27FC236}">
                <a16:creationId xmlns:a16="http://schemas.microsoft.com/office/drawing/2014/main" id="{2DF1190E-8A60-7AD1-E609-47EDDA796A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C1EA08-D5EB-F66F-7D2F-CB61DEDD7C50}"/>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24108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A53CFF-CD87-B41E-7C3D-BD36A7DF13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912F26-A947-DB70-C940-C1C587BF846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09E94-1F32-DBA3-EC1B-B027EF8BD027}"/>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5" name="フッター プレースホルダー 4">
            <a:extLst>
              <a:ext uri="{FF2B5EF4-FFF2-40B4-BE49-F238E27FC236}">
                <a16:creationId xmlns:a16="http://schemas.microsoft.com/office/drawing/2014/main" id="{138342DC-7C58-FABD-9E71-CBE5A041B7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30FB56-05E9-AC77-DE81-F0D8A09E9790}"/>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28450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4BDD24-81F2-5203-12E6-B2329D5A29E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B117EC-8F52-EA80-9220-1EB58B54E9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AA71CB-7342-3EBB-CE03-47E1B4C4A3CC}"/>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5" name="フッター プレースホルダー 4">
            <a:extLst>
              <a:ext uri="{FF2B5EF4-FFF2-40B4-BE49-F238E27FC236}">
                <a16:creationId xmlns:a16="http://schemas.microsoft.com/office/drawing/2014/main" id="{258904CF-788B-CF4B-5CDF-F993A25451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D40F7-9C6F-8D32-0A0B-C56491A52B9D}"/>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0395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3A3DEA-D15E-5B4C-73A6-5370EABF1B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E2C5429-2B38-3786-FF2B-A324D34D9BE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DA46BB3-324D-BF00-62BD-2C9281C1B6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B3B181E-BDAB-C0BE-9C3D-3744BC9AA315}"/>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6" name="フッター プレースホルダー 5">
            <a:extLst>
              <a:ext uri="{FF2B5EF4-FFF2-40B4-BE49-F238E27FC236}">
                <a16:creationId xmlns:a16="http://schemas.microsoft.com/office/drawing/2014/main" id="{87C4F2AD-B2EC-2DA5-BE2C-99557DD898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EB71EC-9D94-1537-AD99-88876644E726}"/>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46475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9E2551-F8CE-44FB-1D88-D2951686868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576D63-7C63-97F3-A48C-7707C88246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F32A83-C00E-A3E4-B111-42EC1B600C8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DD0E17-10D0-373C-D0E7-94BCC28D3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2F5709C-59A7-8544-B975-626074200EB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3AC152C-018F-43F5-FFCC-49398C480521}"/>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8" name="フッター プレースホルダー 7">
            <a:extLst>
              <a:ext uri="{FF2B5EF4-FFF2-40B4-BE49-F238E27FC236}">
                <a16:creationId xmlns:a16="http://schemas.microsoft.com/office/drawing/2014/main" id="{9FD3894E-8489-2434-B498-EBB8F492B7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7F723D-2255-D63C-1A1A-612B09CFD544}"/>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18864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CEE8D0-6308-47E8-D364-F14DB705AB9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7960733-2582-CC6A-52FE-C68D5F9C86D5}"/>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4" name="フッター プレースホルダー 3">
            <a:extLst>
              <a:ext uri="{FF2B5EF4-FFF2-40B4-BE49-F238E27FC236}">
                <a16:creationId xmlns:a16="http://schemas.microsoft.com/office/drawing/2014/main" id="{70150BA5-9E22-B668-4E7A-8F19AAB109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131BBCD-2EFE-A4E3-28A5-5059551FD123}"/>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12848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484B502-79C5-F618-7644-6C8A7461CF48}"/>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3" name="フッター プレースホルダー 2">
            <a:extLst>
              <a:ext uri="{FF2B5EF4-FFF2-40B4-BE49-F238E27FC236}">
                <a16:creationId xmlns:a16="http://schemas.microsoft.com/office/drawing/2014/main" id="{11FE15D6-34B5-AC2A-4EAF-D6C6497D22D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8DC064C-CF48-213D-B3A2-BD99F4E44FB3}"/>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76733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674F9-4275-B9CA-53FB-BA83398371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720D27-D3CE-4AE0-5435-9EEB43802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E441B0F-23FD-A224-C731-589A1299E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CA346F-CCDC-9840-D25A-93E24A2DA5D1}"/>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6" name="フッター プレースホルダー 5">
            <a:extLst>
              <a:ext uri="{FF2B5EF4-FFF2-40B4-BE49-F238E27FC236}">
                <a16:creationId xmlns:a16="http://schemas.microsoft.com/office/drawing/2014/main" id="{01FDC375-672F-3858-3DDE-8E76FFA785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4419E7-3886-C38C-A7A2-96B32C53016D}"/>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89643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DCE51-D251-516C-60F5-4BFD55D272E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0FEF8D-9FFA-1279-8953-906CECA69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DBC878-F3D3-DB45-8157-A63420AB0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B1EC22-16C5-AF36-98A0-7588AD403785}"/>
              </a:ext>
            </a:extLst>
          </p:cNvPr>
          <p:cNvSpPr>
            <a:spLocks noGrp="1"/>
          </p:cNvSpPr>
          <p:nvPr>
            <p:ph type="dt" sz="half" idx="10"/>
          </p:nvPr>
        </p:nvSpPr>
        <p:spPr/>
        <p:txBody>
          <a:bodyPr/>
          <a:lstStyle/>
          <a:p>
            <a:fld id="{F12A9690-8409-4E9F-BB80-AF06C612EC0F}" type="datetimeFigureOut">
              <a:rPr kumimoji="1" lang="ja-JP" altLang="en-US" smtClean="0"/>
              <a:t>2023/3/20</a:t>
            </a:fld>
            <a:endParaRPr kumimoji="1" lang="ja-JP" altLang="en-US"/>
          </a:p>
        </p:txBody>
      </p:sp>
      <p:sp>
        <p:nvSpPr>
          <p:cNvPr id="6" name="フッター プレースホルダー 5">
            <a:extLst>
              <a:ext uri="{FF2B5EF4-FFF2-40B4-BE49-F238E27FC236}">
                <a16:creationId xmlns:a16="http://schemas.microsoft.com/office/drawing/2014/main" id="{5BC841A0-4570-5E9C-8965-D84CC98F5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C753DB-5048-177C-6AD2-2111B40B8F07}"/>
              </a:ext>
            </a:extLst>
          </p:cNvPr>
          <p:cNvSpPr>
            <a:spLocks noGrp="1"/>
          </p:cNvSpPr>
          <p:nvPr>
            <p:ph type="sldNum" sz="quarter" idx="12"/>
          </p:nvPr>
        </p:nvSpPr>
        <p:spPr/>
        <p:txBody>
          <a:body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65147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CC83B3B-5BEA-4296-9B6A-C578624E0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4F059A-8363-FFBC-F2EB-0F0E09DA5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5829E7-66A5-BE5C-1033-16DCA88DB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A9690-8409-4E9F-BB80-AF06C612EC0F}" type="datetimeFigureOut">
              <a:rPr kumimoji="1" lang="ja-JP" altLang="en-US" smtClean="0"/>
              <a:t>2023/3/20</a:t>
            </a:fld>
            <a:endParaRPr kumimoji="1" lang="ja-JP" altLang="en-US"/>
          </a:p>
        </p:txBody>
      </p:sp>
      <p:sp>
        <p:nvSpPr>
          <p:cNvPr id="5" name="フッター プレースホルダー 4">
            <a:extLst>
              <a:ext uri="{FF2B5EF4-FFF2-40B4-BE49-F238E27FC236}">
                <a16:creationId xmlns:a16="http://schemas.microsoft.com/office/drawing/2014/main" id="{0B3103F3-CF5E-1CBD-22EB-DB503F3A9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F4B441-3BBE-A82B-9D07-C93B56F60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69C1E-F49B-47E7-97DC-42010B13AD5F}" type="slidenum">
              <a:rPr kumimoji="1" lang="ja-JP" altLang="en-US" smtClean="0"/>
              <a:t>‹#›</a:t>
            </a:fld>
            <a:endParaRPr kumimoji="1" lang="ja-JP" altLang="en-US"/>
          </a:p>
        </p:txBody>
      </p:sp>
    </p:spTree>
    <p:extLst>
      <p:ext uri="{BB962C8B-B14F-4D97-AF65-F5344CB8AC3E}">
        <p14:creationId xmlns:p14="http://schemas.microsoft.com/office/powerpoint/2010/main" val="328964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46DAD43-C249-758B-073D-44B7A061949A}"/>
              </a:ext>
            </a:extLst>
          </p:cNvPr>
          <p:cNvSpPr>
            <a:spLocks noGrp="1"/>
          </p:cNvSpPr>
          <p:nvPr>
            <p:ph type="ctrTitle"/>
          </p:nvPr>
        </p:nvSpPr>
        <p:spPr/>
        <p:txBody>
          <a:bodyPr>
            <a:normAutofit/>
          </a:bodyPr>
          <a:lstStyle/>
          <a:p>
            <a:r>
              <a:rPr lang="en-US" altLang="ja-JP" sz="4800" dirty="0"/>
              <a:t>RESAS</a:t>
            </a:r>
            <a:r>
              <a:rPr lang="ja-JP" altLang="en-US" sz="4800" dirty="0"/>
              <a:t>を用いた秦野市の分析</a:t>
            </a:r>
          </a:p>
        </p:txBody>
      </p:sp>
      <p:sp>
        <p:nvSpPr>
          <p:cNvPr id="6" name="字幕 5">
            <a:extLst>
              <a:ext uri="{FF2B5EF4-FFF2-40B4-BE49-F238E27FC236}">
                <a16:creationId xmlns:a16="http://schemas.microsoft.com/office/drawing/2014/main" id="{7ECC5AA6-B7C8-9E0A-9C20-0C5A80BE0BD3}"/>
              </a:ext>
            </a:extLst>
          </p:cNvPr>
          <p:cNvSpPr>
            <a:spLocks noGrp="1"/>
          </p:cNvSpPr>
          <p:nvPr>
            <p:ph type="subTitle" idx="1"/>
          </p:nvPr>
        </p:nvSpPr>
        <p:spPr/>
        <p:txBody>
          <a:bodyPr/>
          <a:lstStyle/>
          <a:p>
            <a:endParaRPr lang="en-US" altLang="ja-JP" dirty="0"/>
          </a:p>
          <a:p>
            <a:r>
              <a:rPr lang="ja-JP" altLang="en-US" sz="4400" dirty="0"/>
              <a:t>秦野商工会議所</a:t>
            </a:r>
          </a:p>
        </p:txBody>
      </p:sp>
    </p:spTree>
    <p:extLst>
      <p:ext uri="{BB962C8B-B14F-4D97-AF65-F5344CB8AC3E}">
        <p14:creationId xmlns:p14="http://schemas.microsoft.com/office/powerpoint/2010/main" val="277237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734192" y="876059"/>
            <a:ext cx="2566182" cy="830629"/>
          </a:xfrm>
        </p:spPr>
        <p:txBody>
          <a:bodyPr>
            <a:normAutofit/>
          </a:bodyPr>
          <a:lstStyle/>
          <a:p>
            <a:r>
              <a:rPr lang="ja-JP" altLang="en-US" sz="2400" dirty="0"/>
              <a:t>従業者数の推移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396698" y="1601845"/>
            <a:ext cx="3665448" cy="4819038"/>
          </a:xfrm>
        </p:spPr>
        <p:txBody>
          <a:bodyPr>
            <a:noAutofit/>
          </a:bodyPr>
          <a:lstStyle/>
          <a:p>
            <a:pPr marL="0" indent="0">
              <a:buNone/>
            </a:pPr>
            <a:r>
              <a:rPr lang="ja-JP" altLang="en-US" sz="1700" dirty="0"/>
              <a:t>●</a:t>
            </a:r>
            <a:r>
              <a:rPr lang="en-US" altLang="ja-JP" sz="1700" dirty="0"/>
              <a:t>2012</a:t>
            </a:r>
            <a:r>
              <a:rPr lang="ja-JP" altLang="en-US" sz="1700" dirty="0"/>
              <a:t>年と</a:t>
            </a:r>
            <a:r>
              <a:rPr lang="en-US" altLang="ja-JP" sz="1700" dirty="0"/>
              <a:t>2016</a:t>
            </a:r>
            <a:r>
              <a:rPr lang="ja-JP" altLang="en-US" sz="1700" dirty="0"/>
              <a:t>年を比較してみると従業員数は</a:t>
            </a:r>
            <a:r>
              <a:rPr lang="en-US" altLang="ja-JP" sz="1700" dirty="0"/>
              <a:t>53,234</a:t>
            </a:r>
            <a:r>
              <a:rPr lang="ja-JP" altLang="en-US" sz="1700" dirty="0"/>
              <a:t>人から</a:t>
            </a:r>
            <a:r>
              <a:rPr lang="en-US" altLang="ja-JP" sz="1700" dirty="0"/>
              <a:t>51,583</a:t>
            </a:r>
            <a:r>
              <a:rPr lang="ja-JP" altLang="en-US" sz="1700" dirty="0"/>
              <a:t>人に減少している。</a:t>
            </a:r>
            <a:endParaRPr lang="en-US" altLang="ja-JP" sz="1700" dirty="0"/>
          </a:p>
          <a:p>
            <a:pPr marL="0" indent="0">
              <a:buNone/>
            </a:pPr>
            <a:r>
              <a:rPr lang="ja-JP" altLang="en-US" sz="1700" dirty="0"/>
              <a:t>減少の度合いが大きかった産業は</a:t>
            </a:r>
            <a:endParaRPr lang="en-US" altLang="ja-JP" sz="1700" dirty="0"/>
          </a:p>
          <a:p>
            <a:pPr marL="0" indent="0">
              <a:buNone/>
            </a:pPr>
            <a:r>
              <a:rPr lang="ja-JP" altLang="en-US" sz="1700" dirty="0"/>
              <a:t>①教育・学習支援　</a:t>
            </a:r>
            <a:r>
              <a:rPr lang="en-US" altLang="ja-JP" sz="1700" dirty="0"/>
              <a:t>1,166</a:t>
            </a:r>
            <a:r>
              <a:rPr lang="ja-JP" altLang="en-US" sz="1700" dirty="0"/>
              <a:t>人→</a:t>
            </a:r>
            <a:r>
              <a:rPr lang="en-US" altLang="ja-JP" sz="1700" dirty="0"/>
              <a:t>953</a:t>
            </a:r>
            <a:r>
              <a:rPr lang="ja-JP" altLang="en-US" sz="1700" dirty="0"/>
              <a:t>人</a:t>
            </a:r>
            <a:endParaRPr lang="en-US" altLang="ja-JP" sz="1700" dirty="0"/>
          </a:p>
          <a:p>
            <a:pPr marL="0" indent="0">
              <a:buNone/>
            </a:pPr>
            <a:r>
              <a:rPr lang="ja-JP" altLang="en-US" sz="1700" dirty="0"/>
              <a:t>②学術研究・専門技術サービス業</a:t>
            </a:r>
            <a:endParaRPr lang="en-US" altLang="ja-JP" sz="1700" dirty="0"/>
          </a:p>
          <a:p>
            <a:pPr marL="0" indent="0">
              <a:buNone/>
            </a:pPr>
            <a:r>
              <a:rPr lang="ja-JP" altLang="en-US" sz="1700" dirty="0"/>
              <a:t>　</a:t>
            </a:r>
            <a:r>
              <a:rPr lang="en-US" altLang="ja-JP" sz="1700" dirty="0"/>
              <a:t>1,319</a:t>
            </a:r>
            <a:r>
              <a:rPr lang="ja-JP" altLang="en-US" sz="1700" dirty="0"/>
              <a:t>人→</a:t>
            </a:r>
            <a:r>
              <a:rPr lang="en-US" altLang="ja-JP" sz="1700" dirty="0"/>
              <a:t>1127</a:t>
            </a:r>
            <a:r>
              <a:rPr lang="ja-JP" altLang="en-US" sz="1700" dirty="0"/>
              <a:t>人</a:t>
            </a:r>
            <a:endParaRPr lang="en-US" altLang="ja-JP" sz="1700" dirty="0"/>
          </a:p>
          <a:p>
            <a:pPr marL="0" indent="0">
              <a:buNone/>
            </a:pPr>
            <a:r>
              <a:rPr lang="ja-JP" altLang="en-US" sz="1700" dirty="0"/>
              <a:t>③製造業　</a:t>
            </a:r>
            <a:r>
              <a:rPr lang="en-US" altLang="ja-JP" sz="1700" dirty="0"/>
              <a:t>14,905</a:t>
            </a:r>
            <a:r>
              <a:rPr lang="ja-JP" altLang="en-US" sz="1700" dirty="0"/>
              <a:t>人→</a:t>
            </a:r>
            <a:r>
              <a:rPr lang="en-US" altLang="ja-JP" sz="1700" dirty="0"/>
              <a:t>13,040</a:t>
            </a:r>
            <a:r>
              <a:rPr lang="ja-JP" altLang="en-US" sz="1700" dirty="0"/>
              <a:t>人</a:t>
            </a:r>
            <a:endParaRPr lang="en-US" altLang="ja-JP" sz="1700" dirty="0"/>
          </a:p>
          <a:p>
            <a:pPr marL="0" indent="0">
              <a:buNone/>
            </a:pPr>
            <a:r>
              <a:rPr lang="ja-JP" altLang="en-US" sz="1700" dirty="0"/>
              <a:t>増加の度合いが大きい産業は</a:t>
            </a:r>
            <a:endParaRPr lang="en-US" altLang="ja-JP" sz="1700" dirty="0"/>
          </a:p>
          <a:p>
            <a:pPr marL="0" indent="0">
              <a:buNone/>
            </a:pPr>
            <a:r>
              <a:rPr lang="ja-JP" altLang="en-US" sz="1700" dirty="0"/>
              <a:t>①複合サービス業　</a:t>
            </a:r>
            <a:r>
              <a:rPr lang="en-US" altLang="ja-JP" sz="1700" dirty="0"/>
              <a:t>119</a:t>
            </a:r>
            <a:r>
              <a:rPr lang="ja-JP" altLang="en-US" sz="1700" dirty="0"/>
              <a:t>人→</a:t>
            </a:r>
            <a:r>
              <a:rPr lang="en-US" altLang="ja-JP" sz="1700" dirty="0"/>
              <a:t>422</a:t>
            </a:r>
            <a:r>
              <a:rPr lang="ja-JP" altLang="en-US" sz="1700" dirty="0"/>
              <a:t>人</a:t>
            </a:r>
            <a:endParaRPr lang="en-US" altLang="ja-JP" sz="1700" dirty="0"/>
          </a:p>
          <a:p>
            <a:pPr marL="0" indent="0">
              <a:buNone/>
            </a:pPr>
            <a:r>
              <a:rPr lang="ja-JP" altLang="en-US" sz="1700" dirty="0"/>
              <a:t>②情報通信業　</a:t>
            </a:r>
            <a:r>
              <a:rPr lang="en-US" altLang="ja-JP" sz="1700" dirty="0"/>
              <a:t>284</a:t>
            </a:r>
            <a:r>
              <a:rPr lang="ja-JP" altLang="en-US" sz="1700" dirty="0"/>
              <a:t>人→</a:t>
            </a:r>
            <a:r>
              <a:rPr lang="en-US" altLang="ja-JP" sz="1700" dirty="0"/>
              <a:t>635</a:t>
            </a:r>
            <a:r>
              <a:rPr lang="ja-JP" altLang="en-US" sz="1700" dirty="0"/>
              <a:t>人</a:t>
            </a:r>
            <a:endParaRPr lang="en-US" altLang="ja-JP" sz="1700" dirty="0"/>
          </a:p>
          <a:p>
            <a:pPr marL="0" indent="0">
              <a:buNone/>
            </a:pPr>
            <a:r>
              <a:rPr lang="ja-JP" altLang="en-US" sz="1700" dirty="0"/>
              <a:t>③農業・林業　</a:t>
            </a:r>
            <a:r>
              <a:rPr lang="en-US" altLang="ja-JP" sz="1700" dirty="0"/>
              <a:t>191</a:t>
            </a:r>
            <a:r>
              <a:rPr lang="ja-JP" altLang="en-US" sz="1700" dirty="0"/>
              <a:t>人→</a:t>
            </a:r>
            <a:r>
              <a:rPr lang="en-US" altLang="ja-JP" sz="1700" dirty="0"/>
              <a:t>261</a:t>
            </a:r>
            <a:r>
              <a:rPr lang="ja-JP" altLang="en-US" sz="1700" dirty="0"/>
              <a:t>人</a:t>
            </a:r>
            <a:endParaRPr lang="en-US" altLang="ja-JP" sz="1700" dirty="0"/>
          </a:p>
          <a:p>
            <a:pPr marL="0" indent="0">
              <a:buNone/>
            </a:pPr>
            <a:r>
              <a:rPr lang="ja-JP" altLang="en-US" sz="1700" dirty="0"/>
              <a:t>である。</a:t>
            </a:r>
            <a:endParaRPr lang="en-US" altLang="ja-JP" sz="1700" dirty="0"/>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pic>
        <p:nvPicPr>
          <p:cNvPr id="2" name="図 1">
            <a:extLst>
              <a:ext uri="{FF2B5EF4-FFF2-40B4-BE49-F238E27FC236}">
                <a16:creationId xmlns:a16="http://schemas.microsoft.com/office/drawing/2014/main" id="{B6D34D9C-3978-2C7C-0631-EF1D3E765C83}"/>
              </a:ext>
            </a:extLst>
          </p:cNvPr>
          <p:cNvPicPr>
            <a:picLocks noChangeAspect="1"/>
          </p:cNvPicPr>
          <p:nvPr/>
        </p:nvPicPr>
        <p:blipFill>
          <a:blip r:embed="rId2"/>
          <a:stretch>
            <a:fillRect/>
          </a:stretch>
        </p:blipFill>
        <p:spPr>
          <a:xfrm>
            <a:off x="4176667" y="1476040"/>
            <a:ext cx="3665448" cy="4386878"/>
          </a:xfrm>
          <a:prstGeom prst="rect">
            <a:avLst/>
          </a:prstGeom>
        </p:spPr>
      </p:pic>
      <p:pic>
        <p:nvPicPr>
          <p:cNvPr id="5" name="図 4">
            <a:extLst>
              <a:ext uri="{FF2B5EF4-FFF2-40B4-BE49-F238E27FC236}">
                <a16:creationId xmlns:a16="http://schemas.microsoft.com/office/drawing/2014/main" id="{AA05428A-AAE4-0A0B-1D00-45E2F8D8E8BC}"/>
              </a:ext>
            </a:extLst>
          </p:cNvPr>
          <p:cNvPicPr>
            <a:picLocks noChangeAspect="1"/>
          </p:cNvPicPr>
          <p:nvPr/>
        </p:nvPicPr>
        <p:blipFill>
          <a:blip r:embed="rId3"/>
          <a:stretch>
            <a:fillRect/>
          </a:stretch>
        </p:blipFill>
        <p:spPr>
          <a:xfrm>
            <a:off x="7962442" y="1476040"/>
            <a:ext cx="3832860" cy="3355938"/>
          </a:xfrm>
          <a:prstGeom prst="rect">
            <a:avLst/>
          </a:prstGeom>
        </p:spPr>
      </p:pic>
      <p:sp>
        <p:nvSpPr>
          <p:cNvPr id="8" name="テキスト ボックス 7">
            <a:extLst>
              <a:ext uri="{FF2B5EF4-FFF2-40B4-BE49-F238E27FC236}">
                <a16:creationId xmlns:a16="http://schemas.microsoft.com/office/drawing/2014/main" id="{0FAF5408-6B17-EAB7-CFBA-D4E18FEC1BAF}"/>
              </a:ext>
            </a:extLst>
          </p:cNvPr>
          <p:cNvSpPr txBox="1"/>
          <p:nvPr/>
        </p:nvSpPr>
        <p:spPr>
          <a:xfrm>
            <a:off x="8489575" y="1958210"/>
            <a:ext cx="466165" cy="230832"/>
          </a:xfrm>
          <a:prstGeom prst="rect">
            <a:avLst/>
          </a:prstGeom>
          <a:noFill/>
          <a:ln>
            <a:solidFill>
              <a:srgbClr val="FF0000"/>
            </a:solidFill>
          </a:ln>
        </p:spPr>
        <p:txBody>
          <a:bodyPr wrap="square" rtlCol="0">
            <a:spAutoFit/>
          </a:bodyPr>
          <a:lstStyle/>
          <a:p>
            <a:r>
              <a:rPr kumimoji="1" lang="ja-JP" altLang="en-US" sz="900" dirty="0">
                <a:solidFill>
                  <a:srgbClr val="FF0000"/>
                </a:solidFill>
              </a:rPr>
              <a:t>増加</a:t>
            </a:r>
          </a:p>
        </p:txBody>
      </p:sp>
      <p:sp>
        <p:nvSpPr>
          <p:cNvPr id="9" name="テキスト ボックス 8">
            <a:extLst>
              <a:ext uri="{FF2B5EF4-FFF2-40B4-BE49-F238E27FC236}">
                <a16:creationId xmlns:a16="http://schemas.microsoft.com/office/drawing/2014/main" id="{63EB61D9-034A-ACC7-6B5E-871AFE548C67}"/>
              </a:ext>
            </a:extLst>
          </p:cNvPr>
          <p:cNvSpPr txBox="1"/>
          <p:nvPr/>
        </p:nvSpPr>
        <p:spPr>
          <a:xfrm>
            <a:off x="8525432" y="3137362"/>
            <a:ext cx="466165" cy="230832"/>
          </a:xfrm>
          <a:prstGeom prst="rect">
            <a:avLst/>
          </a:prstGeom>
          <a:noFill/>
          <a:ln>
            <a:solidFill>
              <a:schemeClr val="tx1"/>
            </a:solidFill>
          </a:ln>
        </p:spPr>
        <p:txBody>
          <a:bodyPr wrap="square" rtlCol="0">
            <a:spAutoFit/>
          </a:bodyPr>
          <a:lstStyle/>
          <a:p>
            <a:r>
              <a:rPr kumimoji="1" lang="ja-JP" altLang="en-US" sz="900" dirty="0"/>
              <a:t>減少</a:t>
            </a:r>
          </a:p>
        </p:txBody>
      </p:sp>
      <p:sp>
        <p:nvSpPr>
          <p:cNvPr id="10" name="テキスト ボックス 9">
            <a:extLst>
              <a:ext uri="{FF2B5EF4-FFF2-40B4-BE49-F238E27FC236}">
                <a16:creationId xmlns:a16="http://schemas.microsoft.com/office/drawing/2014/main" id="{6F6658A1-2E73-C362-C607-6DDC7515B3E1}"/>
              </a:ext>
            </a:extLst>
          </p:cNvPr>
          <p:cNvSpPr txBox="1"/>
          <p:nvPr/>
        </p:nvSpPr>
        <p:spPr>
          <a:xfrm>
            <a:off x="4666127" y="1073203"/>
            <a:ext cx="2393577" cy="369332"/>
          </a:xfrm>
          <a:prstGeom prst="rect">
            <a:avLst/>
          </a:prstGeom>
          <a:noFill/>
        </p:spPr>
        <p:txBody>
          <a:bodyPr wrap="square" rtlCol="0">
            <a:spAutoFit/>
          </a:bodyPr>
          <a:lstStyle/>
          <a:p>
            <a:pPr algn="ctr"/>
            <a:r>
              <a:rPr kumimoji="1" lang="ja-JP" altLang="en-US" dirty="0"/>
              <a:t>従業員数推移</a:t>
            </a:r>
          </a:p>
        </p:txBody>
      </p:sp>
      <p:sp>
        <p:nvSpPr>
          <p:cNvPr id="11" name="テキスト ボックス 10">
            <a:extLst>
              <a:ext uri="{FF2B5EF4-FFF2-40B4-BE49-F238E27FC236}">
                <a16:creationId xmlns:a16="http://schemas.microsoft.com/office/drawing/2014/main" id="{251FF632-6C45-6AEE-88BD-EFF74AE7AF7D}"/>
              </a:ext>
            </a:extLst>
          </p:cNvPr>
          <p:cNvSpPr txBox="1"/>
          <p:nvPr/>
        </p:nvSpPr>
        <p:spPr>
          <a:xfrm>
            <a:off x="8525432" y="1106708"/>
            <a:ext cx="2393577" cy="369332"/>
          </a:xfrm>
          <a:prstGeom prst="rect">
            <a:avLst/>
          </a:prstGeom>
          <a:noFill/>
        </p:spPr>
        <p:txBody>
          <a:bodyPr wrap="square" rtlCol="0">
            <a:spAutoFit/>
          </a:bodyPr>
          <a:lstStyle/>
          <a:p>
            <a:pPr algn="ctr"/>
            <a:r>
              <a:rPr kumimoji="1" lang="ja-JP" altLang="en-US" dirty="0"/>
              <a:t>従業員数増減</a:t>
            </a:r>
          </a:p>
        </p:txBody>
      </p:sp>
      <p:sp>
        <p:nvSpPr>
          <p:cNvPr id="7" name="テキスト ボックス 6">
            <a:extLst>
              <a:ext uri="{FF2B5EF4-FFF2-40B4-BE49-F238E27FC236}">
                <a16:creationId xmlns:a16="http://schemas.microsoft.com/office/drawing/2014/main" id="{10904904-7D17-F8AB-36A6-35F23FC354F4}"/>
              </a:ext>
            </a:extLst>
          </p:cNvPr>
          <p:cNvSpPr txBox="1"/>
          <p:nvPr/>
        </p:nvSpPr>
        <p:spPr>
          <a:xfrm>
            <a:off x="8361819" y="5648887"/>
            <a:ext cx="3433483"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産業構造マップ　全産業　従業員数　</a:t>
            </a:r>
            <a:r>
              <a:rPr kumimoji="1" lang="en-US" altLang="ja-JP" sz="900" dirty="0"/>
              <a:t>2016</a:t>
            </a:r>
            <a:r>
              <a:rPr kumimoji="1" lang="ja-JP" altLang="en-US" sz="900" dirty="0"/>
              <a:t>年</a:t>
            </a:r>
          </a:p>
        </p:txBody>
      </p:sp>
    </p:spTree>
    <p:extLst>
      <p:ext uri="{BB962C8B-B14F-4D97-AF65-F5344CB8AC3E}">
        <p14:creationId xmlns:p14="http://schemas.microsoft.com/office/powerpoint/2010/main" val="294780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734192" y="876059"/>
            <a:ext cx="2566182" cy="830629"/>
          </a:xfrm>
        </p:spPr>
        <p:txBody>
          <a:bodyPr>
            <a:normAutofit/>
          </a:bodyPr>
          <a:lstStyle/>
          <a:p>
            <a:r>
              <a:rPr lang="ja-JP" altLang="en-US" sz="2400" dirty="0"/>
              <a:t>まとめ</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396698" y="1601845"/>
            <a:ext cx="10531278" cy="4819038"/>
          </a:xfrm>
        </p:spPr>
        <p:txBody>
          <a:bodyPr>
            <a:noAutofit/>
          </a:bodyPr>
          <a:lstStyle/>
          <a:p>
            <a:pPr marL="514350" indent="-285750" algn="just"/>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事業所数、従業員数共に減少し大きく影響している産業は製造業であり、ついで不動産・物品賃</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貸業である。</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しかし、製造業は大企業が多いことから、従業員数が減少しても、市内従業者数に</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占める割合は依然として大きい。</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・情報産業は企業数、事業所数を減らしたが従業員は増加しており雇用増に貢献している。</a:t>
            </a:r>
          </a:p>
          <a:p>
            <a:pPr indent="0" algn="just">
              <a:buNone/>
            </a:pP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・教育・学習支援業、学術研究・専門サービス業は事業所数、従業員数共に緩やかではあるが減少</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傾向である。</a:t>
            </a:r>
          </a:p>
          <a:p>
            <a:pPr indent="0" algn="just">
              <a:buNone/>
            </a:pP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・事業所数、従業員数が</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共に</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増加している産業</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は</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、医療福祉業、複合サービス業、農業・林業であ</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り</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複合サービス業は事業所数、従業員数で大きく</a:t>
            </a:r>
            <a:r>
              <a:rPr lang="ja-JP" altLang="en-US"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増加</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してる。農業・林業は事業所数、従業員</a:t>
            </a:r>
            <a:endParaRPr lang="en-US"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0" algn="just">
              <a:buNone/>
            </a:pPr>
            <a:r>
              <a:rPr lang="ja-JP" altLang="en-US" sz="180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数は小さいものの着実に増加してる。</a:t>
            </a:r>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8814582" cy="523220"/>
          </a:xfrm>
          <a:prstGeom prst="rect">
            <a:avLst/>
          </a:prstGeom>
          <a:noFill/>
        </p:spPr>
        <p:txBody>
          <a:bodyPr wrap="square" rtlCol="0">
            <a:spAutoFit/>
          </a:bodyPr>
          <a:lstStyle/>
          <a:p>
            <a:r>
              <a:rPr lang="ja-JP" altLang="en-US" sz="2800" dirty="0"/>
              <a:t>２</a:t>
            </a:r>
            <a:r>
              <a:rPr kumimoji="1" lang="ja-JP" altLang="en-US" sz="2800" dirty="0"/>
              <a:t>．産業構造（事業所数、従業員数動向）</a:t>
            </a:r>
          </a:p>
        </p:txBody>
      </p:sp>
    </p:spTree>
    <p:extLst>
      <p:ext uri="{BB962C8B-B14F-4D97-AF65-F5344CB8AC3E}">
        <p14:creationId xmlns:p14="http://schemas.microsoft.com/office/powerpoint/2010/main" val="280344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501869" y="1091174"/>
            <a:ext cx="3305907" cy="523220"/>
          </a:xfrm>
        </p:spPr>
        <p:txBody>
          <a:bodyPr>
            <a:normAutofit/>
          </a:bodyPr>
          <a:lstStyle/>
          <a:p>
            <a:r>
              <a:rPr lang="ja-JP" altLang="en-US" sz="2400" dirty="0"/>
              <a:t>地域内産業の構成割合</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47636" y="1614394"/>
            <a:ext cx="3014371" cy="4165600"/>
          </a:xfrm>
        </p:spPr>
        <p:txBody>
          <a:bodyPr>
            <a:noAutofit/>
          </a:bodyPr>
          <a:lstStyle/>
          <a:p>
            <a:pPr marL="0" indent="0">
              <a:buNone/>
            </a:pPr>
            <a:r>
              <a:rPr lang="ja-JP" altLang="en-US" sz="1700" dirty="0"/>
              <a:t>秦野市の産業の構成割合を全国および神奈川県と比較したグラフである。</a:t>
            </a:r>
            <a:endParaRPr lang="en-US" altLang="ja-JP" sz="1700" dirty="0"/>
          </a:p>
          <a:p>
            <a:pPr marL="0" indent="0">
              <a:buNone/>
            </a:pPr>
            <a:r>
              <a:rPr lang="ja-JP" altLang="en-US" sz="1700" dirty="0"/>
              <a:t>秦野市は全国・神奈川県平均と比べて２次産業の割合が２０％ほど高く、３次産業の割合は２０％ほど低い。</a:t>
            </a:r>
            <a:endParaRPr lang="en-US" altLang="ja-JP" sz="1700" dirty="0"/>
          </a:p>
          <a:p>
            <a:pPr marL="0" indent="0">
              <a:buNone/>
            </a:pPr>
            <a:r>
              <a:rPr lang="ja-JP" altLang="en-US" sz="1700" dirty="0"/>
              <a:t>この背景に、他地域で採取、生産されたものを、当市内で加工している事業者が多いことがわかる。当市は東名高速道路など輸送網が発達しており、加工して当市から発送するケースが多いと思われる。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pic>
        <p:nvPicPr>
          <p:cNvPr id="7" name="図 6">
            <a:extLst>
              <a:ext uri="{FF2B5EF4-FFF2-40B4-BE49-F238E27FC236}">
                <a16:creationId xmlns:a16="http://schemas.microsoft.com/office/drawing/2014/main" id="{852FA0FC-2569-DFC0-EFD0-038434176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126" y="960337"/>
            <a:ext cx="7617656" cy="5257901"/>
          </a:xfrm>
          <a:prstGeom prst="rect">
            <a:avLst/>
          </a:prstGeom>
        </p:spPr>
      </p:pic>
    </p:spTree>
    <p:extLst>
      <p:ext uri="{BB962C8B-B14F-4D97-AF65-F5344CB8AC3E}">
        <p14:creationId xmlns:p14="http://schemas.microsoft.com/office/powerpoint/2010/main" val="364906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年間商品販売額の推移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469936" y="2052638"/>
            <a:ext cx="3103443" cy="4165600"/>
          </a:xfrm>
        </p:spPr>
        <p:txBody>
          <a:bodyPr>
            <a:noAutofit/>
          </a:bodyPr>
          <a:lstStyle/>
          <a:p>
            <a:pPr marL="0" indent="0">
              <a:buNone/>
            </a:pPr>
            <a:r>
              <a:rPr lang="ja-JP" altLang="en-US" sz="1700" dirty="0"/>
              <a:t>小売業・卸売業の年間商品販売額の推移を示したグラフである。</a:t>
            </a:r>
            <a:endParaRPr lang="en-US" altLang="ja-JP" sz="1700" dirty="0"/>
          </a:p>
          <a:p>
            <a:pPr marL="0" indent="0">
              <a:buNone/>
            </a:pPr>
            <a:r>
              <a:rPr lang="ja-JP" altLang="en-US" sz="1700" dirty="0"/>
              <a:t>秦野市の販売額は</a:t>
            </a:r>
            <a:r>
              <a:rPr lang="en-US" altLang="ja-JP" sz="1700" dirty="0"/>
              <a:t>1,742</a:t>
            </a:r>
            <a:r>
              <a:rPr lang="ja-JP" altLang="en-US" sz="1700" dirty="0"/>
              <a:t>億円。</a:t>
            </a:r>
            <a:endParaRPr lang="en-US" altLang="ja-JP" sz="1700" dirty="0"/>
          </a:p>
          <a:p>
            <a:pPr marL="0" indent="0">
              <a:buNone/>
            </a:pPr>
            <a:r>
              <a:rPr lang="en-US" altLang="ja-JP" sz="1700" dirty="0"/>
              <a:t>12</a:t>
            </a:r>
            <a:r>
              <a:rPr lang="ja-JP" altLang="en-US" sz="1700" dirty="0"/>
              <a:t>年前の</a:t>
            </a:r>
            <a:r>
              <a:rPr lang="en-US" altLang="ja-JP" sz="1700" dirty="0"/>
              <a:t>2004</a:t>
            </a:r>
            <a:r>
              <a:rPr lang="ja-JP" altLang="en-US" sz="1700" dirty="0"/>
              <a:t>年と比較すると</a:t>
            </a:r>
            <a:r>
              <a:rPr lang="en-US" altLang="ja-JP" sz="1700" dirty="0"/>
              <a:t>2.5</a:t>
            </a:r>
            <a:r>
              <a:rPr lang="ja-JP" altLang="en-US" sz="1700" dirty="0"/>
              <a:t>％減である。</a:t>
            </a:r>
            <a:endParaRPr lang="en-US" altLang="ja-JP" sz="1700" dirty="0"/>
          </a:p>
          <a:p>
            <a:pPr marL="0" indent="0">
              <a:buNone/>
            </a:pPr>
            <a:r>
              <a:rPr lang="ja-JP" altLang="en-US" sz="1700" dirty="0"/>
              <a:t>他地域をみると、平塚市は</a:t>
            </a:r>
            <a:r>
              <a:rPr lang="en-US" altLang="ja-JP" sz="1700" dirty="0"/>
              <a:t>10.4</a:t>
            </a:r>
            <a:r>
              <a:rPr lang="ja-JP" altLang="en-US" sz="1700" dirty="0"/>
              <a:t>％減、伊勢原市は</a:t>
            </a:r>
            <a:r>
              <a:rPr lang="en-US" altLang="ja-JP" sz="1700" dirty="0"/>
              <a:t>11.2</a:t>
            </a:r>
            <a:r>
              <a:rPr lang="ja-JP" altLang="en-US" sz="1700" dirty="0"/>
              <a:t>％減となっている。当市は、他地域と比べると減少幅は小さく、ほぼ横ばいと言える。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３．小売業・卸売業</a:t>
            </a:r>
          </a:p>
        </p:txBody>
      </p:sp>
      <p:pic>
        <p:nvPicPr>
          <p:cNvPr id="7" name="図 6">
            <a:extLst>
              <a:ext uri="{FF2B5EF4-FFF2-40B4-BE49-F238E27FC236}">
                <a16:creationId xmlns:a16="http://schemas.microsoft.com/office/drawing/2014/main" id="{6069D10D-D370-614E-68A3-09D2B7FCC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842" y="1327918"/>
            <a:ext cx="7859222" cy="4563112"/>
          </a:xfrm>
          <a:prstGeom prst="rect">
            <a:avLst/>
          </a:prstGeom>
        </p:spPr>
      </p:pic>
    </p:spTree>
    <p:extLst>
      <p:ext uri="{BB962C8B-B14F-4D97-AF65-F5344CB8AC3E}">
        <p14:creationId xmlns:p14="http://schemas.microsoft.com/office/powerpoint/2010/main" val="241128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808676" y="671109"/>
            <a:ext cx="2566182" cy="830629"/>
          </a:xfrm>
        </p:spPr>
        <p:txBody>
          <a:bodyPr>
            <a:normAutofit/>
          </a:bodyPr>
          <a:lstStyle/>
          <a:p>
            <a:r>
              <a:rPr lang="ja-JP" altLang="en-US" sz="2400" dirty="0"/>
              <a:t>事業所数の推移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1341939"/>
            <a:ext cx="2915098" cy="5351823"/>
          </a:xfrm>
        </p:spPr>
        <p:txBody>
          <a:bodyPr>
            <a:noAutofit/>
          </a:bodyPr>
          <a:lstStyle/>
          <a:p>
            <a:pPr marL="0" indent="0">
              <a:buNone/>
            </a:pPr>
            <a:r>
              <a:rPr lang="ja-JP" altLang="en-US" sz="1700" dirty="0"/>
              <a:t>小売業・卸売業の事業所数の推移を示したグラフである。</a:t>
            </a:r>
            <a:r>
              <a:rPr lang="en-US" altLang="ja-JP" sz="1700" dirty="0"/>
              <a:t>2016</a:t>
            </a:r>
            <a:r>
              <a:rPr lang="ja-JP" altLang="en-US" sz="1700" dirty="0"/>
              <a:t>年の事業所数は、小売業</a:t>
            </a:r>
            <a:r>
              <a:rPr lang="en-US" altLang="ja-JP" sz="1700" dirty="0"/>
              <a:t>759</a:t>
            </a:r>
            <a:r>
              <a:rPr lang="ja-JP" altLang="en-US" sz="1700" dirty="0"/>
              <a:t>事業所、卸売業</a:t>
            </a:r>
            <a:r>
              <a:rPr lang="en-US" altLang="ja-JP" sz="1700" dirty="0"/>
              <a:t>109</a:t>
            </a:r>
            <a:r>
              <a:rPr lang="ja-JP" altLang="en-US" sz="1700" dirty="0"/>
              <a:t>事業所。</a:t>
            </a:r>
            <a:r>
              <a:rPr lang="en-US" altLang="ja-JP" sz="1700" dirty="0"/>
              <a:t>12</a:t>
            </a:r>
            <a:r>
              <a:rPr lang="ja-JP" altLang="en-US" sz="1700" dirty="0"/>
              <a:t>年前の</a:t>
            </a:r>
            <a:r>
              <a:rPr lang="en-US" altLang="ja-JP" sz="1700" dirty="0"/>
              <a:t>2004</a:t>
            </a:r>
            <a:r>
              <a:rPr lang="ja-JP" altLang="en-US" sz="1700" dirty="0"/>
              <a:t>年と比較すると、小売業は</a:t>
            </a:r>
            <a:r>
              <a:rPr lang="en-US" altLang="ja-JP" sz="1700" dirty="0"/>
              <a:t>37.1</a:t>
            </a:r>
            <a:r>
              <a:rPr lang="ja-JP" altLang="en-US" sz="1700" dirty="0"/>
              <a:t>％減、卸売業は</a:t>
            </a:r>
            <a:r>
              <a:rPr lang="en-US" altLang="ja-JP" sz="1700" dirty="0"/>
              <a:t>29.2</a:t>
            </a:r>
            <a:r>
              <a:rPr lang="ja-JP" altLang="en-US" sz="1700" dirty="0"/>
              <a:t>％減となっている。</a:t>
            </a:r>
            <a:endParaRPr lang="en-US" altLang="ja-JP" sz="1700" dirty="0"/>
          </a:p>
          <a:p>
            <a:pPr marL="0" indent="0">
              <a:buNone/>
            </a:pP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３．小売業・卸売業</a:t>
            </a:r>
          </a:p>
        </p:txBody>
      </p:sp>
      <p:pic>
        <p:nvPicPr>
          <p:cNvPr id="7" name="図 6">
            <a:extLst>
              <a:ext uri="{FF2B5EF4-FFF2-40B4-BE49-F238E27FC236}">
                <a16:creationId xmlns:a16="http://schemas.microsoft.com/office/drawing/2014/main" id="{3F244EE4-FFC4-B54D-0159-C5604FCFF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389" y="1222009"/>
            <a:ext cx="7613948" cy="4725059"/>
          </a:xfrm>
          <a:prstGeom prst="rect">
            <a:avLst/>
          </a:prstGeom>
        </p:spPr>
      </p:pic>
    </p:spTree>
    <p:extLst>
      <p:ext uri="{BB962C8B-B14F-4D97-AF65-F5344CB8AC3E}">
        <p14:creationId xmlns:p14="http://schemas.microsoft.com/office/powerpoint/2010/main" val="223400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960337"/>
            <a:ext cx="2566182" cy="830629"/>
          </a:xfrm>
        </p:spPr>
        <p:txBody>
          <a:bodyPr>
            <a:normAutofit/>
          </a:bodyPr>
          <a:lstStyle/>
          <a:p>
            <a:r>
              <a:rPr lang="ja-JP" altLang="en-US" sz="2400" dirty="0"/>
              <a:t>製造品出荷額等の推移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435109" y="1732063"/>
            <a:ext cx="3014371" cy="4165600"/>
          </a:xfrm>
        </p:spPr>
        <p:txBody>
          <a:bodyPr>
            <a:noAutofit/>
          </a:bodyPr>
          <a:lstStyle/>
          <a:p>
            <a:pPr marL="0" indent="0">
              <a:buNone/>
            </a:pPr>
            <a:r>
              <a:rPr lang="ja-JP" altLang="en-US" sz="1700" dirty="0"/>
              <a:t>製造業の製造品出荷額等の推移を示したグラフである。</a:t>
            </a:r>
            <a:endParaRPr lang="en-US" altLang="ja-JP" sz="1700" dirty="0"/>
          </a:p>
          <a:p>
            <a:pPr marL="0" indent="0">
              <a:buNone/>
            </a:pPr>
            <a:r>
              <a:rPr lang="ja-JP" altLang="en-US" sz="1700" dirty="0"/>
              <a:t>秦野市の出荷額等は</a:t>
            </a:r>
            <a:r>
              <a:rPr lang="en-US" altLang="ja-JP" sz="1700" dirty="0"/>
              <a:t>5,785</a:t>
            </a:r>
            <a:r>
              <a:rPr lang="ja-JP" altLang="en-US" sz="1700" dirty="0"/>
              <a:t>億円。</a:t>
            </a:r>
            <a:r>
              <a:rPr lang="en-US" altLang="ja-JP" sz="1700" dirty="0"/>
              <a:t>11</a:t>
            </a:r>
            <a:r>
              <a:rPr lang="ja-JP" altLang="en-US" sz="1700" dirty="0"/>
              <a:t>年前の</a:t>
            </a:r>
            <a:r>
              <a:rPr lang="en-US" altLang="ja-JP" sz="1700" dirty="0"/>
              <a:t>2008</a:t>
            </a:r>
            <a:r>
              <a:rPr lang="ja-JP" altLang="en-US" sz="1700" dirty="0"/>
              <a:t>年と比較すると</a:t>
            </a:r>
            <a:r>
              <a:rPr lang="en-US" altLang="ja-JP" sz="1700" dirty="0"/>
              <a:t>11.0</a:t>
            </a:r>
            <a:r>
              <a:rPr lang="ja-JP" altLang="en-US" sz="1700" dirty="0"/>
              <a:t>％減である。</a:t>
            </a:r>
            <a:endParaRPr lang="en-US" altLang="ja-JP" sz="1700" dirty="0"/>
          </a:p>
          <a:p>
            <a:pPr marL="0" indent="0">
              <a:buNone/>
            </a:pPr>
            <a:r>
              <a:rPr lang="ja-JP" altLang="en-US" sz="1700" dirty="0"/>
              <a:t>他地域をみると、平塚市は</a:t>
            </a:r>
            <a:r>
              <a:rPr lang="en-US" altLang="ja-JP" sz="1700" dirty="0"/>
              <a:t>2.3</a:t>
            </a:r>
            <a:r>
              <a:rPr lang="ja-JP" altLang="en-US" sz="1700" dirty="0"/>
              <a:t>％減、伊勢原市は</a:t>
            </a:r>
            <a:r>
              <a:rPr lang="en-US" altLang="ja-JP" sz="1700" dirty="0"/>
              <a:t>3.0</a:t>
            </a:r>
            <a:r>
              <a:rPr lang="ja-JP" altLang="en-US" sz="1700" dirty="0"/>
              <a:t>％増となっている。</a:t>
            </a:r>
            <a:r>
              <a:rPr lang="en-US" altLang="ja-JP" sz="1700" dirty="0"/>
              <a:t>2008</a:t>
            </a:r>
            <a:r>
              <a:rPr lang="ja-JP" altLang="en-US" sz="1700" dirty="0"/>
              <a:t>年と比較すると減少しているものの、翌</a:t>
            </a:r>
            <a:r>
              <a:rPr lang="en-US" altLang="ja-JP" sz="1700" dirty="0"/>
              <a:t>2009</a:t>
            </a:r>
            <a:r>
              <a:rPr lang="ja-JP" altLang="en-US" sz="1700" dirty="0"/>
              <a:t>年との比較では、まだ増加となっている。</a:t>
            </a:r>
            <a:r>
              <a:rPr lang="en-US" altLang="ja-JP" sz="1700" dirty="0"/>
              <a:t>2009</a:t>
            </a:r>
            <a:r>
              <a:rPr lang="ja-JP" altLang="en-US" sz="1700" dirty="0"/>
              <a:t>年はリーマンショックの年だったこともあり、大きく落ち込んだ。</a:t>
            </a:r>
            <a:r>
              <a:rPr lang="en-US" altLang="ja-JP" sz="1700" dirty="0"/>
              <a:t>2009</a:t>
            </a:r>
            <a:r>
              <a:rPr lang="ja-JP" altLang="en-US" sz="1700" dirty="0"/>
              <a:t>年以降は横ばいかやや増加となっている。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４</a:t>
            </a:r>
            <a:r>
              <a:rPr kumimoji="1" lang="ja-JP" altLang="en-US" sz="2800" dirty="0"/>
              <a:t>．製造業</a:t>
            </a:r>
          </a:p>
        </p:txBody>
      </p:sp>
      <p:pic>
        <p:nvPicPr>
          <p:cNvPr id="11" name="図 10">
            <a:extLst>
              <a:ext uri="{FF2B5EF4-FFF2-40B4-BE49-F238E27FC236}">
                <a16:creationId xmlns:a16="http://schemas.microsoft.com/office/drawing/2014/main" id="{38153EFF-8EFF-B57A-6F2B-F0A0C9205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560" y="1222009"/>
            <a:ext cx="7859222" cy="4534533"/>
          </a:xfrm>
          <a:prstGeom prst="rect">
            <a:avLst/>
          </a:prstGeom>
        </p:spPr>
      </p:pic>
    </p:spTree>
    <p:extLst>
      <p:ext uri="{BB962C8B-B14F-4D97-AF65-F5344CB8AC3E}">
        <p14:creationId xmlns:p14="http://schemas.microsoft.com/office/powerpoint/2010/main" val="290939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事業所数の推移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014371" cy="4165600"/>
          </a:xfrm>
        </p:spPr>
        <p:txBody>
          <a:bodyPr>
            <a:noAutofit/>
          </a:bodyPr>
          <a:lstStyle/>
          <a:p>
            <a:pPr marL="0" indent="0">
              <a:buNone/>
            </a:pPr>
            <a:r>
              <a:rPr lang="ja-JP" altLang="en-US" sz="1700" dirty="0"/>
              <a:t>主要製造業の事業所数の推移を示したグラフである。</a:t>
            </a:r>
            <a:endParaRPr lang="en-US" altLang="ja-JP" sz="1700" dirty="0"/>
          </a:p>
          <a:p>
            <a:pPr marL="0" indent="0">
              <a:buNone/>
            </a:pPr>
            <a:r>
              <a:rPr lang="ja-JP" altLang="en-US" sz="1700" dirty="0"/>
              <a:t>秦野市には金属製品製造業が多い。</a:t>
            </a:r>
            <a:r>
              <a:rPr lang="en-US" altLang="ja-JP" sz="1700" dirty="0"/>
              <a:t>2012</a:t>
            </a:r>
            <a:r>
              <a:rPr lang="ja-JP" altLang="en-US" sz="1700" dirty="0"/>
              <a:t>年までは減少傾向だったが、それ以降は増加に転じ、以降横ばいとなっている。輸送用機械器具製造、生産用機械傷製造、電気機械器具製造は減少の一途をたどっている。背景には、安い人件費で海外に拠点を移した事業者が一定数いる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４</a:t>
            </a:r>
            <a:r>
              <a:rPr kumimoji="1" lang="ja-JP" altLang="en-US" sz="2800" dirty="0"/>
              <a:t>．製造業</a:t>
            </a:r>
          </a:p>
        </p:txBody>
      </p:sp>
      <p:pic>
        <p:nvPicPr>
          <p:cNvPr id="8" name="図 7">
            <a:extLst>
              <a:ext uri="{FF2B5EF4-FFF2-40B4-BE49-F238E27FC236}">
                <a16:creationId xmlns:a16="http://schemas.microsoft.com/office/drawing/2014/main" id="{320A3BB3-3001-6A7F-CBD2-18A43C49E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107" y="1448139"/>
            <a:ext cx="7580675" cy="4972744"/>
          </a:xfrm>
          <a:prstGeom prst="rect">
            <a:avLst/>
          </a:prstGeom>
        </p:spPr>
      </p:pic>
    </p:spTree>
    <p:extLst>
      <p:ext uri="{BB962C8B-B14F-4D97-AF65-F5344CB8AC3E}">
        <p14:creationId xmlns:p14="http://schemas.microsoft.com/office/powerpoint/2010/main" val="135578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地域経済循環図</a:t>
            </a:r>
            <a:r>
              <a:rPr lang="en-US" altLang="ja-JP" sz="2400" dirty="0"/>
              <a:t>(2018</a:t>
            </a:r>
            <a:r>
              <a:rPr lang="ja-JP" altLang="en-US" sz="2400" dirty="0"/>
              <a:t>年</a:t>
            </a:r>
            <a:r>
              <a:rPr lang="en-US" altLang="ja-JP" sz="2400" dirty="0"/>
              <a:t>)</a:t>
            </a:r>
            <a:endParaRPr lang="ja-JP" altLang="en-US" sz="2400" dirty="0"/>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314310"/>
            <a:ext cx="2662435" cy="4106573"/>
          </a:xfrm>
        </p:spPr>
        <p:txBody>
          <a:bodyPr>
            <a:noAutofit/>
          </a:bodyPr>
          <a:lstStyle/>
          <a:p>
            <a:pPr marL="0" indent="0">
              <a:buNone/>
            </a:pPr>
            <a:r>
              <a:rPr lang="ja-JP" altLang="en-US" sz="1700" dirty="0"/>
              <a:t>地域内企業の経済活動を通じて生産された付加価値は、労働者や企業の所得として分配され、消費や企業の所得として支出されて、再び地域内企業に還流する。</a:t>
            </a:r>
            <a:endParaRPr lang="en-US" altLang="ja-JP" sz="1700" dirty="0"/>
          </a:p>
          <a:p>
            <a:pPr marL="0" indent="0">
              <a:buNone/>
            </a:pPr>
            <a:r>
              <a:rPr lang="ja-JP" altLang="en-US" sz="1700" dirty="0"/>
              <a:t>この流れを示したものが地域循環図である。</a:t>
            </a:r>
            <a:endParaRPr lang="en-US" altLang="ja-JP" sz="1700" dirty="0"/>
          </a:p>
          <a:p>
            <a:pPr marL="0" indent="0">
              <a:buNone/>
            </a:pPr>
            <a:r>
              <a:rPr lang="ja-JP" altLang="en-US" sz="1700" dirty="0"/>
              <a:t>市外への流出のうち、「その他支出」の割合が</a:t>
            </a:r>
            <a:endParaRPr lang="en-US" altLang="ja-JP" sz="1700" dirty="0"/>
          </a:p>
          <a:p>
            <a:pPr marL="0" indent="0">
              <a:buNone/>
            </a:pPr>
            <a:r>
              <a:rPr lang="ja-JP" altLang="en-US" sz="1700" dirty="0"/>
              <a:t>大きく、約</a:t>
            </a:r>
            <a:r>
              <a:rPr lang="en-US" altLang="ja-JP" sz="1700" dirty="0"/>
              <a:t>650</a:t>
            </a:r>
            <a:r>
              <a:rPr lang="ja-JP" altLang="en-US" sz="1700" dirty="0"/>
              <a:t>億円にものぼる。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５．地域経済循環</a:t>
            </a:r>
          </a:p>
        </p:txBody>
      </p:sp>
      <p:sp>
        <p:nvSpPr>
          <p:cNvPr id="7" name="テキスト ボックス 6">
            <a:extLst>
              <a:ext uri="{FF2B5EF4-FFF2-40B4-BE49-F238E27FC236}">
                <a16:creationId xmlns:a16="http://schemas.microsoft.com/office/drawing/2014/main" id="{4190688B-EB5C-DE29-C126-B8D1E7A58008}"/>
              </a:ext>
            </a:extLst>
          </p:cNvPr>
          <p:cNvSpPr txBox="1"/>
          <p:nvPr/>
        </p:nvSpPr>
        <p:spPr>
          <a:xfrm>
            <a:off x="8420623" y="754233"/>
            <a:ext cx="3563876" cy="1169551"/>
          </a:xfrm>
          <a:prstGeom prst="rect">
            <a:avLst/>
          </a:prstGeom>
          <a:noFill/>
        </p:spPr>
        <p:txBody>
          <a:bodyPr wrap="square" rtlCol="0">
            <a:spAutoFit/>
          </a:bodyPr>
          <a:lstStyle/>
          <a:p>
            <a:r>
              <a:rPr kumimoji="1" lang="ja-JP" altLang="en-US" sz="1400" dirty="0"/>
              <a:t>付加価値のうち、支出に回されるのは</a:t>
            </a:r>
            <a:r>
              <a:rPr kumimoji="1" lang="en-US" altLang="ja-JP" sz="1400" dirty="0"/>
              <a:t>6,491</a:t>
            </a:r>
            <a:r>
              <a:rPr kumimoji="1" lang="ja-JP" altLang="en-US" sz="1400" dirty="0"/>
              <a:t>億円</a:t>
            </a:r>
            <a:endParaRPr kumimoji="1" lang="en-US" altLang="ja-JP" sz="1400" dirty="0"/>
          </a:p>
          <a:p>
            <a:r>
              <a:rPr lang="ja-JP" altLang="en-US" sz="1400" dirty="0"/>
              <a:t>市外からの流入があるが、市外への流出の方が小さいため付加価値額の方が小さい</a:t>
            </a:r>
            <a:endParaRPr kumimoji="1" lang="en-US" altLang="ja-JP" sz="1400" dirty="0"/>
          </a:p>
          <a:p>
            <a:endParaRPr kumimoji="1" lang="ja-JP" altLang="en-US" sz="1400" dirty="0"/>
          </a:p>
        </p:txBody>
      </p:sp>
      <p:pic>
        <p:nvPicPr>
          <p:cNvPr id="8" name="図 7">
            <a:extLst>
              <a:ext uri="{FF2B5EF4-FFF2-40B4-BE49-F238E27FC236}">
                <a16:creationId xmlns:a16="http://schemas.microsoft.com/office/drawing/2014/main" id="{9FEB1405-DCF8-8706-2FDD-3756D4E92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70" y="1717680"/>
            <a:ext cx="7834412" cy="4111585"/>
          </a:xfrm>
          <a:prstGeom prst="rect">
            <a:avLst/>
          </a:prstGeom>
        </p:spPr>
      </p:pic>
      <p:sp>
        <p:nvSpPr>
          <p:cNvPr id="9" name="テキスト ボックス 8">
            <a:extLst>
              <a:ext uri="{FF2B5EF4-FFF2-40B4-BE49-F238E27FC236}">
                <a16:creationId xmlns:a16="http://schemas.microsoft.com/office/drawing/2014/main" id="{26BF6760-E0D0-F911-31AC-489CB6FB11E1}"/>
              </a:ext>
            </a:extLst>
          </p:cNvPr>
          <p:cNvSpPr txBox="1"/>
          <p:nvPr/>
        </p:nvSpPr>
        <p:spPr>
          <a:xfrm>
            <a:off x="3982453" y="1147892"/>
            <a:ext cx="2418347" cy="523220"/>
          </a:xfrm>
          <a:prstGeom prst="rect">
            <a:avLst/>
          </a:prstGeom>
          <a:noFill/>
        </p:spPr>
        <p:txBody>
          <a:bodyPr wrap="square" rtlCol="0">
            <a:spAutoFit/>
          </a:bodyPr>
          <a:lstStyle/>
          <a:p>
            <a:r>
              <a:rPr kumimoji="1" lang="ja-JP" altLang="en-US" sz="1400" dirty="0"/>
              <a:t>秦野市の企業は</a:t>
            </a:r>
            <a:r>
              <a:rPr kumimoji="1" lang="en-US" altLang="ja-JP" sz="1400" dirty="0"/>
              <a:t>5,849</a:t>
            </a:r>
            <a:r>
              <a:rPr kumimoji="1" lang="ja-JP" altLang="en-US" sz="1400" dirty="0"/>
              <a:t>億円の付加価値を生み出している</a:t>
            </a:r>
          </a:p>
        </p:txBody>
      </p:sp>
      <p:sp>
        <p:nvSpPr>
          <p:cNvPr id="10" name="吹き出し: 四角形 9">
            <a:extLst>
              <a:ext uri="{FF2B5EF4-FFF2-40B4-BE49-F238E27FC236}">
                <a16:creationId xmlns:a16="http://schemas.microsoft.com/office/drawing/2014/main" id="{C0F53DF4-A2EF-086C-E467-01E03FB50DE8}"/>
              </a:ext>
            </a:extLst>
          </p:cNvPr>
          <p:cNvSpPr/>
          <p:nvPr/>
        </p:nvSpPr>
        <p:spPr>
          <a:xfrm>
            <a:off x="3958389" y="1122623"/>
            <a:ext cx="2442411" cy="523220"/>
          </a:xfrm>
          <a:prstGeom prst="wedgeRectCallout">
            <a:avLst>
              <a:gd name="adj1" fmla="val 20546"/>
              <a:gd name="adj2" fmla="val 6709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D46C70B3-D89F-A95B-4FCE-7521D9E1DF4C}"/>
              </a:ext>
            </a:extLst>
          </p:cNvPr>
          <p:cNvSpPr txBox="1"/>
          <p:nvPr/>
        </p:nvSpPr>
        <p:spPr>
          <a:xfrm>
            <a:off x="5756964" y="5471782"/>
            <a:ext cx="4078706" cy="523220"/>
          </a:xfrm>
          <a:prstGeom prst="rect">
            <a:avLst/>
          </a:prstGeom>
          <a:noFill/>
        </p:spPr>
        <p:txBody>
          <a:bodyPr wrap="square" rtlCol="0">
            <a:spAutoFit/>
          </a:bodyPr>
          <a:lstStyle/>
          <a:p>
            <a:r>
              <a:rPr kumimoji="1" lang="ja-JP" altLang="en-US" sz="1400" dirty="0"/>
              <a:t>市内で支出に使われた金額は</a:t>
            </a:r>
            <a:r>
              <a:rPr kumimoji="1" lang="en-US" altLang="ja-JP" sz="1400" dirty="0"/>
              <a:t>5,849</a:t>
            </a:r>
            <a:r>
              <a:rPr kumimoji="1" lang="ja-JP" altLang="en-US" sz="1400" dirty="0"/>
              <a:t>億円</a:t>
            </a:r>
            <a:endParaRPr kumimoji="1" lang="en-US" altLang="ja-JP" sz="1400" dirty="0"/>
          </a:p>
          <a:p>
            <a:r>
              <a:rPr lang="ja-JP" altLang="en-US" sz="1400" dirty="0"/>
              <a:t>市外への流出があるため</a:t>
            </a:r>
            <a:r>
              <a:rPr lang="en-US" altLang="ja-JP" sz="1400" dirty="0"/>
              <a:t>6,491</a:t>
            </a:r>
            <a:r>
              <a:rPr lang="ja-JP" altLang="en-US" sz="1400" dirty="0"/>
              <a:t>億円より少ない</a:t>
            </a:r>
            <a:endParaRPr kumimoji="1" lang="ja-JP" altLang="en-US" sz="1400" dirty="0"/>
          </a:p>
        </p:txBody>
      </p:sp>
      <p:sp>
        <p:nvSpPr>
          <p:cNvPr id="12" name="吹き出し: 四角形 11">
            <a:extLst>
              <a:ext uri="{FF2B5EF4-FFF2-40B4-BE49-F238E27FC236}">
                <a16:creationId xmlns:a16="http://schemas.microsoft.com/office/drawing/2014/main" id="{C87DA35E-A5CF-9A87-0191-1D578EDEFF08}"/>
              </a:ext>
            </a:extLst>
          </p:cNvPr>
          <p:cNvSpPr/>
          <p:nvPr/>
        </p:nvSpPr>
        <p:spPr>
          <a:xfrm>
            <a:off x="5727032" y="5425214"/>
            <a:ext cx="4114800" cy="590575"/>
          </a:xfrm>
          <a:prstGeom prst="wedgeRectCallout">
            <a:avLst>
              <a:gd name="adj1" fmla="val 10454"/>
              <a:gd name="adj2" fmla="val -882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A762D4C5-53E9-A578-B4ED-3FE9D4627AC7}"/>
              </a:ext>
            </a:extLst>
          </p:cNvPr>
          <p:cNvSpPr/>
          <p:nvPr/>
        </p:nvSpPr>
        <p:spPr>
          <a:xfrm>
            <a:off x="8420623" y="754234"/>
            <a:ext cx="3563876" cy="963446"/>
          </a:xfrm>
          <a:prstGeom prst="wedgeRectCallout">
            <a:avLst>
              <a:gd name="adj1" fmla="val -20303"/>
              <a:gd name="adj2" fmla="val 6309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269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733142"/>
            <a:ext cx="2650403" cy="830629"/>
          </a:xfrm>
        </p:spPr>
        <p:txBody>
          <a:bodyPr>
            <a:normAutofit/>
          </a:bodyPr>
          <a:lstStyle/>
          <a:p>
            <a:r>
              <a:rPr lang="ja-JP" altLang="en-US" sz="2400" dirty="0"/>
              <a:t>生産分析</a:t>
            </a:r>
            <a:r>
              <a:rPr lang="en-US" altLang="ja-JP" sz="2400" dirty="0"/>
              <a:t>(2018</a:t>
            </a:r>
            <a:r>
              <a:rPr lang="ja-JP" altLang="en-US" sz="2400" dirty="0"/>
              <a:t>年</a:t>
            </a:r>
            <a:r>
              <a:rPr lang="en-US" altLang="ja-JP" sz="2400" dirty="0"/>
              <a:t>)</a:t>
            </a:r>
            <a:endParaRPr lang="ja-JP" altLang="en-US" sz="2400" dirty="0"/>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1346200"/>
            <a:ext cx="3014371" cy="4165600"/>
          </a:xfrm>
        </p:spPr>
        <p:txBody>
          <a:bodyPr>
            <a:noAutofit/>
          </a:bodyPr>
          <a:lstStyle/>
          <a:p>
            <a:pPr marL="0" indent="0">
              <a:buNone/>
            </a:pPr>
            <a:r>
              <a:rPr lang="ja-JP" altLang="en-US" sz="1700" dirty="0"/>
              <a:t>前ページの生産（付加価値）の内訳を面の大きさで示したグラフである。</a:t>
            </a:r>
            <a:endParaRPr lang="en-US" altLang="ja-JP" sz="1700" dirty="0"/>
          </a:p>
          <a:p>
            <a:pPr marL="0" indent="0">
              <a:buNone/>
            </a:pPr>
            <a:r>
              <a:rPr lang="ja-JP" altLang="en-US" sz="1700" dirty="0"/>
              <a:t>付加価値が高いのは「情報・通信機器」「住宅賃貸業」「保健衛生・社会事業」である。なお、グラフの色は、赤色が「域外に移輸出して稼いでいる産業」、青色が「域外からの移輸出に依存している産業」を表している</a:t>
            </a:r>
            <a:endParaRPr lang="en-US" altLang="ja-JP" sz="1700" dirty="0"/>
          </a:p>
          <a:p>
            <a:pPr marL="0" indent="0">
              <a:buNone/>
            </a:pPr>
            <a:r>
              <a:rPr lang="ja-JP" altLang="en-US" sz="1700" dirty="0"/>
              <a:t>赤色と青色で、青色の方が多く、市外へのお金の流出が多いことがうかがえる。住宅賃貸業が移輸出入収支額のマイナスが大きい。</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kumimoji="1" lang="ja-JP" altLang="en-US" sz="2800" dirty="0"/>
              <a:t>５．地域経済循環</a:t>
            </a:r>
          </a:p>
        </p:txBody>
      </p:sp>
      <p:pic>
        <p:nvPicPr>
          <p:cNvPr id="9" name="図 8">
            <a:extLst>
              <a:ext uri="{FF2B5EF4-FFF2-40B4-BE49-F238E27FC236}">
                <a16:creationId xmlns:a16="http://schemas.microsoft.com/office/drawing/2014/main" id="{1F1D6B65-47DD-CB21-24B8-0358A4423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972" y="1035249"/>
            <a:ext cx="7778810" cy="5182989"/>
          </a:xfrm>
          <a:prstGeom prst="rect">
            <a:avLst/>
          </a:prstGeom>
        </p:spPr>
      </p:pic>
      <p:sp>
        <p:nvSpPr>
          <p:cNvPr id="10" name="テキスト ボックス 9">
            <a:extLst>
              <a:ext uri="{FF2B5EF4-FFF2-40B4-BE49-F238E27FC236}">
                <a16:creationId xmlns:a16="http://schemas.microsoft.com/office/drawing/2014/main" id="{3F13E08F-9F5E-ACFE-A80D-83DDF4E99F34}"/>
              </a:ext>
            </a:extLst>
          </p:cNvPr>
          <p:cNvSpPr txBox="1"/>
          <p:nvPr/>
        </p:nvSpPr>
        <p:spPr>
          <a:xfrm>
            <a:off x="9644761" y="514061"/>
            <a:ext cx="1913021" cy="369332"/>
          </a:xfrm>
          <a:prstGeom prst="rect">
            <a:avLst/>
          </a:prstGeom>
          <a:noFill/>
        </p:spPr>
        <p:txBody>
          <a:bodyPr wrap="square" rtlCol="0">
            <a:spAutoFit/>
          </a:bodyPr>
          <a:lstStyle/>
          <a:p>
            <a:r>
              <a:rPr kumimoji="1" lang="ja-JP" altLang="en-US" dirty="0"/>
              <a:t>総額：</a:t>
            </a:r>
            <a:r>
              <a:rPr kumimoji="1" lang="en-US" altLang="ja-JP" dirty="0"/>
              <a:t>5,849</a:t>
            </a:r>
            <a:r>
              <a:rPr kumimoji="1" lang="ja-JP" altLang="en-US" dirty="0"/>
              <a:t>億円</a:t>
            </a:r>
          </a:p>
        </p:txBody>
      </p:sp>
    </p:spTree>
    <p:extLst>
      <p:ext uri="{BB962C8B-B14F-4D97-AF65-F5344CB8AC3E}">
        <p14:creationId xmlns:p14="http://schemas.microsoft.com/office/powerpoint/2010/main" val="188187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3448684" cy="830629"/>
          </a:xfrm>
        </p:spPr>
        <p:txBody>
          <a:bodyPr>
            <a:normAutofit/>
          </a:bodyPr>
          <a:lstStyle/>
          <a:p>
            <a:r>
              <a:rPr lang="en-US" altLang="ja-JP" sz="2400" dirty="0"/>
              <a:t>From-to</a:t>
            </a:r>
            <a:r>
              <a:rPr lang="ja-JP" altLang="en-US" sz="2400" dirty="0"/>
              <a:t>分析</a:t>
            </a:r>
            <a:r>
              <a:rPr lang="en-US" altLang="ja-JP" sz="2400" dirty="0"/>
              <a:t>(</a:t>
            </a:r>
            <a:r>
              <a:rPr lang="ja-JP" altLang="en-US" sz="2400" dirty="0"/>
              <a:t>滞在人口</a:t>
            </a:r>
            <a:r>
              <a:rPr lang="en-US" altLang="ja-JP" sz="2400" dirty="0"/>
              <a:t>)</a:t>
            </a:r>
            <a:r>
              <a:rPr lang="ja-JP" altLang="en-US" sz="2400" dirty="0"/>
              <a:t>（</a:t>
            </a:r>
            <a:r>
              <a:rPr lang="en-US" altLang="ja-JP" sz="2400" dirty="0"/>
              <a:t>2022</a:t>
            </a:r>
            <a:r>
              <a:rPr lang="ja-JP" altLang="en-US" sz="2400" dirty="0"/>
              <a:t>年</a:t>
            </a:r>
            <a:r>
              <a:rPr lang="en-US" altLang="ja-JP" sz="2400" dirty="0"/>
              <a:t>6</a:t>
            </a:r>
            <a:r>
              <a:rPr lang="ja-JP" altLang="en-US" sz="2400" dirty="0"/>
              <a:t>月）</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714117" y="2052637"/>
            <a:ext cx="3083540" cy="3939789"/>
          </a:xfrm>
        </p:spPr>
        <p:txBody>
          <a:bodyPr>
            <a:noAutofit/>
          </a:bodyPr>
          <a:lstStyle/>
          <a:p>
            <a:pPr marL="0" indent="0">
              <a:buNone/>
            </a:pPr>
            <a:r>
              <a:rPr lang="ja-JP" altLang="en-US" sz="1700" dirty="0"/>
              <a:t>休日、１４時にどの都道府県から観光客等が来ているかを示したグラフである。</a:t>
            </a:r>
            <a:endParaRPr lang="en-US" altLang="ja-JP" sz="1700" dirty="0"/>
          </a:p>
          <a:p>
            <a:pPr marL="0" indent="0">
              <a:buNone/>
            </a:pPr>
            <a:r>
              <a:rPr lang="ja-JP" altLang="en-US" sz="1700" dirty="0"/>
              <a:t>東京都が</a:t>
            </a:r>
            <a:r>
              <a:rPr lang="en-US" altLang="ja-JP" sz="1700" dirty="0"/>
              <a:t>50.37</a:t>
            </a:r>
            <a:r>
              <a:rPr lang="ja-JP" altLang="en-US" sz="1700" dirty="0"/>
              <a:t>％ともっとも多く、静岡県</a:t>
            </a:r>
            <a:r>
              <a:rPr lang="en-US" altLang="ja-JP" sz="1700" dirty="0"/>
              <a:t>13.92</a:t>
            </a:r>
            <a:r>
              <a:rPr lang="ja-JP" altLang="en-US" sz="1700" dirty="0"/>
              <a:t>％、埼玉県</a:t>
            </a:r>
            <a:r>
              <a:rPr lang="en-US" altLang="ja-JP" sz="1700" dirty="0"/>
              <a:t>10.47</a:t>
            </a:r>
            <a:r>
              <a:rPr lang="ja-JP" altLang="en-US" sz="1700" dirty="0"/>
              <a:t>％が続く。</a:t>
            </a:r>
            <a:endParaRPr lang="en-US" altLang="ja-JP" sz="1700" dirty="0"/>
          </a:p>
          <a:p>
            <a:pPr marL="0" indent="0">
              <a:buNone/>
            </a:pPr>
            <a:r>
              <a:rPr lang="ja-JP" altLang="en-US" sz="1700" dirty="0"/>
              <a:t>東京都と静岡県が多いことは、東名高速や小田急線による恩恵と思われる。埼玉県は、外環道の開通で東名高速へのアクセスが容易となったことによる影響と思われる。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６</a:t>
            </a:r>
            <a:r>
              <a:rPr lang="en-US" altLang="ja-JP" sz="2800" dirty="0"/>
              <a:t>.</a:t>
            </a:r>
            <a:r>
              <a:rPr kumimoji="1" lang="ja-JP" altLang="en-US" sz="2800" dirty="0"/>
              <a:t>まちづくり･観光</a:t>
            </a:r>
          </a:p>
        </p:txBody>
      </p:sp>
      <p:pic>
        <p:nvPicPr>
          <p:cNvPr id="8" name="図 7">
            <a:extLst>
              <a:ext uri="{FF2B5EF4-FFF2-40B4-BE49-F238E27FC236}">
                <a16:creationId xmlns:a16="http://schemas.microsoft.com/office/drawing/2014/main" id="{7F95A701-363A-A9E5-67ED-0FEEFA9ED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837" y="437117"/>
            <a:ext cx="4342616" cy="5686957"/>
          </a:xfrm>
          <a:prstGeom prst="rect">
            <a:avLst/>
          </a:prstGeom>
        </p:spPr>
      </p:pic>
    </p:spTree>
    <p:extLst>
      <p:ext uri="{BB962C8B-B14F-4D97-AF65-F5344CB8AC3E}">
        <p14:creationId xmlns:p14="http://schemas.microsoft.com/office/powerpoint/2010/main" val="318729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9340ED7-7421-5230-1462-04977B85BDBF}"/>
              </a:ext>
            </a:extLst>
          </p:cNvPr>
          <p:cNvSpPr>
            <a:spLocks noGrp="1"/>
          </p:cNvSpPr>
          <p:nvPr>
            <p:ph type="title"/>
          </p:nvPr>
        </p:nvSpPr>
        <p:spPr>
          <a:xfrm>
            <a:off x="1337044" y="826251"/>
            <a:ext cx="9517912" cy="1017107"/>
          </a:xfrm>
        </p:spPr>
        <p:txBody>
          <a:bodyPr/>
          <a:lstStyle/>
          <a:p>
            <a:r>
              <a:rPr lang="ja-JP" altLang="en-US" dirty="0"/>
              <a:t>テーマ</a:t>
            </a:r>
          </a:p>
        </p:txBody>
      </p:sp>
      <p:sp>
        <p:nvSpPr>
          <p:cNvPr id="2" name="テキスト ボックス 1">
            <a:extLst>
              <a:ext uri="{FF2B5EF4-FFF2-40B4-BE49-F238E27FC236}">
                <a16:creationId xmlns:a16="http://schemas.microsoft.com/office/drawing/2014/main" id="{9A3BE802-1B35-AD0B-BEB0-FCAF94BB143E}"/>
              </a:ext>
            </a:extLst>
          </p:cNvPr>
          <p:cNvSpPr txBox="1"/>
          <p:nvPr/>
        </p:nvSpPr>
        <p:spPr>
          <a:xfrm>
            <a:off x="1337044" y="2349794"/>
            <a:ext cx="2165812" cy="369332"/>
          </a:xfrm>
          <a:prstGeom prst="rect">
            <a:avLst/>
          </a:prstGeom>
          <a:noFill/>
        </p:spPr>
        <p:txBody>
          <a:bodyPr wrap="square" rtlCol="0">
            <a:spAutoFit/>
          </a:bodyPr>
          <a:lstStyle/>
          <a:p>
            <a:r>
              <a:rPr kumimoji="1" lang="ja-JP" altLang="en-US" dirty="0"/>
              <a:t>１．人口</a:t>
            </a:r>
          </a:p>
        </p:txBody>
      </p:sp>
      <p:sp>
        <p:nvSpPr>
          <p:cNvPr id="5" name="テキスト ボックス 4">
            <a:extLst>
              <a:ext uri="{FF2B5EF4-FFF2-40B4-BE49-F238E27FC236}">
                <a16:creationId xmlns:a16="http://schemas.microsoft.com/office/drawing/2014/main" id="{23C9C80F-5963-6F08-F3E0-EF29AA685C39}"/>
              </a:ext>
            </a:extLst>
          </p:cNvPr>
          <p:cNvSpPr txBox="1"/>
          <p:nvPr/>
        </p:nvSpPr>
        <p:spPr>
          <a:xfrm>
            <a:off x="1337044" y="2938292"/>
            <a:ext cx="2165812" cy="369332"/>
          </a:xfrm>
          <a:prstGeom prst="rect">
            <a:avLst/>
          </a:prstGeom>
          <a:noFill/>
        </p:spPr>
        <p:txBody>
          <a:bodyPr wrap="square" rtlCol="0">
            <a:spAutoFit/>
          </a:bodyPr>
          <a:lstStyle/>
          <a:p>
            <a:r>
              <a:rPr kumimoji="1" lang="ja-JP" altLang="en-US" dirty="0"/>
              <a:t>２．産業構造</a:t>
            </a:r>
          </a:p>
        </p:txBody>
      </p:sp>
      <p:sp>
        <p:nvSpPr>
          <p:cNvPr id="6" name="テキスト ボックス 5">
            <a:extLst>
              <a:ext uri="{FF2B5EF4-FFF2-40B4-BE49-F238E27FC236}">
                <a16:creationId xmlns:a16="http://schemas.microsoft.com/office/drawing/2014/main" id="{FD9E6FD0-1F3C-0AD8-D8A9-A59A6B2768C1}"/>
              </a:ext>
            </a:extLst>
          </p:cNvPr>
          <p:cNvSpPr txBox="1"/>
          <p:nvPr/>
        </p:nvSpPr>
        <p:spPr>
          <a:xfrm>
            <a:off x="1337043" y="3526790"/>
            <a:ext cx="2348691" cy="369332"/>
          </a:xfrm>
          <a:prstGeom prst="rect">
            <a:avLst/>
          </a:prstGeom>
          <a:noFill/>
        </p:spPr>
        <p:txBody>
          <a:bodyPr wrap="square" rtlCol="0">
            <a:spAutoFit/>
          </a:bodyPr>
          <a:lstStyle/>
          <a:p>
            <a:r>
              <a:rPr lang="ja-JP" altLang="en-US" dirty="0"/>
              <a:t>３</a:t>
            </a:r>
            <a:r>
              <a:rPr kumimoji="1" lang="ja-JP" altLang="en-US" dirty="0"/>
              <a:t>．小売業・卸売業</a:t>
            </a:r>
          </a:p>
        </p:txBody>
      </p:sp>
      <p:sp>
        <p:nvSpPr>
          <p:cNvPr id="7" name="テキスト ボックス 6">
            <a:extLst>
              <a:ext uri="{FF2B5EF4-FFF2-40B4-BE49-F238E27FC236}">
                <a16:creationId xmlns:a16="http://schemas.microsoft.com/office/drawing/2014/main" id="{1E9AA6A7-7B99-57A9-A1D9-DCF10D809DAB}"/>
              </a:ext>
            </a:extLst>
          </p:cNvPr>
          <p:cNvSpPr txBox="1"/>
          <p:nvPr/>
        </p:nvSpPr>
        <p:spPr>
          <a:xfrm>
            <a:off x="1337043" y="4112314"/>
            <a:ext cx="2348691" cy="369332"/>
          </a:xfrm>
          <a:prstGeom prst="rect">
            <a:avLst/>
          </a:prstGeom>
          <a:noFill/>
        </p:spPr>
        <p:txBody>
          <a:bodyPr wrap="square" rtlCol="0">
            <a:spAutoFit/>
          </a:bodyPr>
          <a:lstStyle/>
          <a:p>
            <a:r>
              <a:rPr kumimoji="1" lang="ja-JP" altLang="en-US" dirty="0"/>
              <a:t>４．製造業</a:t>
            </a:r>
            <a:endParaRPr kumimoji="1" lang="en-US" altLang="ja-JP" dirty="0"/>
          </a:p>
        </p:txBody>
      </p:sp>
      <p:sp>
        <p:nvSpPr>
          <p:cNvPr id="8" name="テキスト ボックス 7">
            <a:extLst>
              <a:ext uri="{FF2B5EF4-FFF2-40B4-BE49-F238E27FC236}">
                <a16:creationId xmlns:a16="http://schemas.microsoft.com/office/drawing/2014/main" id="{EA9EAD48-B1AE-3A37-72C0-AA0930425D6A}"/>
              </a:ext>
            </a:extLst>
          </p:cNvPr>
          <p:cNvSpPr txBox="1"/>
          <p:nvPr/>
        </p:nvSpPr>
        <p:spPr>
          <a:xfrm>
            <a:off x="1337043" y="4703785"/>
            <a:ext cx="2348691" cy="369332"/>
          </a:xfrm>
          <a:prstGeom prst="rect">
            <a:avLst/>
          </a:prstGeom>
          <a:noFill/>
        </p:spPr>
        <p:txBody>
          <a:bodyPr wrap="square" rtlCol="0">
            <a:spAutoFit/>
          </a:bodyPr>
          <a:lstStyle/>
          <a:p>
            <a:r>
              <a:rPr lang="ja-JP" altLang="en-US" dirty="0"/>
              <a:t>５</a:t>
            </a:r>
            <a:r>
              <a:rPr kumimoji="1" lang="ja-JP" altLang="en-US" dirty="0"/>
              <a:t>．地域経済循環</a:t>
            </a:r>
            <a:endParaRPr kumimoji="1" lang="en-US" altLang="ja-JP" dirty="0"/>
          </a:p>
        </p:txBody>
      </p:sp>
      <p:sp>
        <p:nvSpPr>
          <p:cNvPr id="9" name="テキスト ボックス 8">
            <a:extLst>
              <a:ext uri="{FF2B5EF4-FFF2-40B4-BE49-F238E27FC236}">
                <a16:creationId xmlns:a16="http://schemas.microsoft.com/office/drawing/2014/main" id="{5287DCEA-CDCF-4B57-BFB7-C6DE4A0040BA}"/>
              </a:ext>
            </a:extLst>
          </p:cNvPr>
          <p:cNvSpPr txBox="1"/>
          <p:nvPr/>
        </p:nvSpPr>
        <p:spPr>
          <a:xfrm>
            <a:off x="1337043" y="5295256"/>
            <a:ext cx="2531572" cy="369332"/>
          </a:xfrm>
          <a:prstGeom prst="rect">
            <a:avLst/>
          </a:prstGeom>
          <a:noFill/>
        </p:spPr>
        <p:txBody>
          <a:bodyPr wrap="square" rtlCol="0">
            <a:spAutoFit/>
          </a:bodyPr>
          <a:lstStyle/>
          <a:p>
            <a:r>
              <a:rPr kumimoji="1" lang="ja-JP" altLang="en-US" dirty="0"/>
              <a:t>６．まちづくり・観光</a:t>
            </a:r>
            <a:endParaRPr kumimoji="1" lang="en-US" altLang="ja-JP" dirty="0"/>
          </a:p>
        </p:txBody>
      </p:sp>
    </p:spTree>
    <p:extLst>
      <p:ext uri="{BB962C8B-B14F-4D97-AF65-F5344CB8AC3E}">
        <p14:creationId xmlns:p14="http://schemas.microsoft.com/office/powerpoint/2010/main" val="33043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3324171" cy="895549"/>
          </a:xfrm>
        </p:spPr>
        <p:txBody>
          <a:bodyPr>
            <a:normAutofit/>
          </a:bodyPr>
          <a:lstStyle/>
          <a:p>
            <a:r>
              <a:rPr lang="ja-JP" altLang="en-US" sz="2400" dirty="0"/>
              <a:t>目的地検索ランキング</a:t>
            </a:r>
            <a:r>
              <a:rPr lang="en-US" altLang="ja-JP" sz="2400" dirty="0"/>
              <a:t>(2021</a:t>
            </a:r>
            <a:r>
              <a:rPr lang="ja-JP" altLang="en-US" sz="2400" dirty="0"/>
              <a:t>年</a:t>
            </a:r>
            <a:r>
              <a:rPr lang="en-US" altLang="ja-JP" sz="2400" dirty="0"/>
              <a:t>3</a:t>
            </a:r>
            <a:r>
              <a:rPr lang="ja-JP" altLang="en-US" sz="2400" dirty="0"/>
              <a:t>月･休日</a:t>
            </a:r>
            <a:r>
              <a:rPr lang="en-US" altLang="ja-JP" sz="2400" dirty="0"/>
              <a:t>)</a:t>
            </a:r>
            <a:endParaRPr lang="ja-JP" altLang="en-US" sz="2400" dirty="0"/>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820705" y="2379230"/>
            <a:ext cx="2951193" cy="3346067"/>
          </a:xfrm>
        </p:spPr>
        <p:txBody>
          <a:bodyPr>
            <a:noAutofit/>
          </a:bodyPr>
          <a:lstStyle/>
          <a:p>
            <a:pPr marL="0" indent="0">
              <a:buNone/>
            </a:pPr>
            <a:r>
              <a:rPr lang="ja-JP" altLang="en-US" sz="1700" dirty="0"/>
              <a:t>自動車で経路検索された回数が多い場所をランキング形式で示したグラフである。</a:t>
            </a:r>
            <a:endParaRPr lang="en-US" altLang="ja-JP" sz="1700" dirty="0"/>
          </a:p>
          <a:p>
            <a:pPr marL="0" indent="0">
              <a:buNone/>
            </a:pPr>
            <a:r>
              <a:rPr lang="ja-JP" altLang="en-US" sz="1700" dirty="0"/>
              <a:t>「ヤビツ峠」「イオン秦野ショッピングセンター」「大秦野カントリークラブ」「神奈川県立秦野戸川公園」の検索回数が多い。</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448684" cy="523220"/>
          </a:xfrm>
          <a:prstGeom prst="rect">
            <a:avLst/>
          </a:prstGeom>
          <a:noFill/>
        </p:spPr>
        <p:txBody>
          <a:bodyPr wrap="square" rtlCol="0">
            <a:spAutoFit/>
          </a:bodyPr>
          <a:lstStyle/>
          <a:p>
            <a:r>
              <a:rPr lang="ja-JP" altLang="en-US" sz="2800" dirty="0"/>
              <a:t>６</a:t>
            </a:r>
            <a:r>
              <a:rPr lang="en-US" altLang="ja-JP" sz="2800" dirty="0"/>
              <a:t>.</a:t>
            </a:r>
            <a:r>
              <a:rPr kumimoji="1" lang="ja-JP" altLang="en-US" sz="2800" dirty="0"/>
              <a:t>まちづくり･観光</a:t>
            </a:r>
          </a:p>
        </p:txBody>
      </p:sp>
      <p:pic>
        <p:nvPicPr>
          <p:cNvPr id="5" name="図 4">
            <a:extLst>
              <a:ext uri="{FF2B5EF4-FFF2-40B4-BE49-F238E27FC236}">
                <a16:creationId xmlns:a16="http://schemas.microsoft.com/office/drawing/2014/main" id="{40AD3F0D-000A-029D-958E-754E80F74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912" y="1459295"/>
            <a:ext cx="7068583" cy="4266002"/>
          </a:xfrm>
          <a:prstGeom prst="rect">
            <a:avLst/>
          </a:prstGeom>
        </p:spPr>
      </p:pic>
    </p:spTree>
    <p:extLst>
      <p:ext uri="{BB962C8B-B14F-4D97-AF65-F5344CB8AC3E}">
        <p14:creationId xmlns:p14="http://schemas.microsoft.com/office/powerpoint/2010/main" val="83552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467224" y="960337"/>
            <a:ext cx="3305907" cy="830629"/>
          </a:xfrm>
        </p:spPr>
        <p:txBody>
          <a:bodyPr>
            <a:normAutofit/>
          </a:bodyPr>
          <a:lstStyle/>
          <a:p>
            <a:r>
              <a:rPr lang="ja-JP" altLang="en-US" sz="2400" b="1" dirty="0"/>
              <a:t>年齢別人口推移（１）</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346324" y="1640260"/>
            <a:ext cx="3472902" cy="4610293"/>
          </a:xfrm>
        </p:spPr>
        <p:txBody>
          <a:bodyPr>
            <a:noAutofit/>
          </a:bodyPr>
          <a:lstStyle/>
          <a:p>
            <a:pPr marL="0" indent="0">
              <a:spcBef>
                <a:spcPts val="0"/>
              </a:spcBef>
              <a:buNone/>
            </a:pPr>
            <a:r>
              <a:rPr lang="ja-JP" altLang="en-US" sz="1700" dirty="0"/>
              <a:t>●人口は</a:t>
            </a:r>
            <a:r>
              <a:rPr lang="en-US" altLang="ja-JP" sz="1700" dirty="0"/>
              <a:t>2010</a:t>
            </a:r>
            <a:r>
              <a:rPr lang="ja-JP" altLang="en-US" sz="1700" dirty="0"/>
              <a:t>年（平成</a:t>
            </a:r>
            <a:r>
              <a:rPr lang="en-US" altLang="ja-JP" sz="1700" dirty="0"/>
              <a:t>22</a:t>
            </a:r>
            <a:r>
              <a:rPr lang="ja-JP" altLang="en-US" sz="1700" dirty="0"/>
              <a:t>年）</a:t>
            </a:r>
            <a:r>
              <a:rPr lang="en-US" altLang="ja-JP" sz="1700" dirty="0"/>
              <a:t>170,417</a:t>
            </a:r>
            <a:r>
              <a:rPr lang="ja-JP" altLang="en-US" sz="1700" dirty="0"/>
              <a:t>人をピークに減少し、</a:t>
            </a:r>
            <a:r>
              <a:rPr lang="en-US" altLang="ja-JP" sz="1700" dirty="0"/>
              <a:t>2030</a:t>
            </a:r>
            <a:r>
              <a:rPr lang="ja-JP" altLang="en-US" sz="1700" dirty="0"/>
              <a:t>年には</a:t>
            </a:r>
            <a:r>
              <a:rPr lang="en-US" altLang="ja-JP" sz="1700" dirty="0"/>
              <a:t>157,604</a:t>
            </a:r>
            <a:r>
              <a:rPr lang="ja-JP" altLang="en-US" sz="1700" dirty="0"/>
              <a:t>人となると推定される。</a:t>
            </a:r>
            <a:endParaRPr lang="en-US" altLang="ja-JP" sz="1700" dirty="0"/>
          </a:p>
          <a:p>
            <a:pPr marL="0" indent="0">
              <a:spcBef>
                <a:spcPts val="0"/>
              </a:spcBef>
              <a:buNone/>
            </a:pPr>
            <a:r>
              <a:rPr lang="ja-JP" altLang="en-US" sz="1700" dirty="0"/>
              <a:t>人口構成の内訳別にみると</a:t>
            </a:r>
            <a:endParaRPr lang="en-US" altLang="ja-JP" sz="1700" dirty="0"/>
          </a:p>
          <a:p>
            <a:pPr marL="0" indent="0">
              <a:spcBef>
                <a:spcPts val="0"/>
              </a:spcBef>
              <a:buNone/>
            </a:pPr>
            <a:r>
              <a:rPr lang="ja-JP" altLang="en-US" sz="1700" dirty="0"/>
              <a:t>①生産年齢人口は、</a:t>
            </a:r>
            <a:r>
              <a:rPr lang="en-US" altLang="ja-JP" sz="1700" dirty="0"/>
              <a:t>2005</a:t>
            </a:r>
            <a:r>
              <a:rPr lang="ja-JP" altLang="en-US" sz="1700" dirty="0"/>
              <a:t>年　</a:t>
            </a:r>
            <a:endParaRPr lang="en-US" altLang="ja-JP" sz="1700" dirty="0"/>
          </a:p>
          <a:p>
            <a:pPr marL="0" indent="0">
              <a:spcBef>
                <a:spcPts val="0"/>
              </a:spcBef>
              <a:buNone/>
            </a:pPr>
            <a:r>
              <a:rPr lang="ja-JP" altLang="en-US" sz="1700" dirty="0"/>
              <a:t>　</a:t>
            </a:r>
            <a:r>
              <a:rPr lang="en-US" altLang="ja-JP" sz="1700" dirty="0"/>
              <a:t>119,625</a:t>
            </a:r>
            <a:r>
              <a:rPr lang="ja-JP" altLang="en-US" sz="1700" dirty="0"/>
              <a:t>人から減少に転じ、</a:t>
            </a:r>
            <a:endParaRPr lang="en-US" altLang="ja-JP" sz="1700" dirty="0"/>
          </a:p>
          <a:p>
            <a:pPr marL="0" indent="0">
              <a:spcBef>
                <a:spcPts val="0"/>
              </a:spcBef>
              <a:buNone/>
            </a:pPr>
            <a:r>
              <a:rPr lang="ja-JP" altLang="en-US" sz="1700" dirty="0"/>
              <a:t>　</a:t>
            </a:r>
            <a:r>
              <a:rPr lang="en-US" altLang="ja-JP" sz="1700" dirty="0"/>
              <a:t>2020</a:t>
            </a:r>
            <a:r>
              <a:rPr lang="ja-JP" altLang="en-US" sz="1700" dirty="0"/>
              <a:t>年では</a:t>
            </a:r>
            <a:r>
              <a:rPr lang="en-US" altLang="ja-JP" sz="1700" dirty="0"/>
              <a:t>96,667</a:t>
            </a:r>
            <a:r>
              <a:rPr lang="ja-JP" altLang="en-US" sz="1700" dirty="0"/>
              <a:t>人で</a:t>
            </a:r>
            <a:r>
              <a:rPr lang="en-US" altLang="ja-JP" sz="1700" dirty="0"/>
              <a:t>2005</a:t>
            </a:r>
            <a:r>
              <a:rPr lang="ja-JP" altLang="en-US" sz="1700" dirty="0"/>
              <a:t>年</a:t>
            </a:r>
            <a:endParaRPr lang="en-US" altLang="ja-JP" sz="1700" dirty="0"/>
          </a:p>
          <a:p>
            <a:pPr marL="0" indent="0">
              <a:spcBef>
                <a:spcPts val="0"/>
              </a:spcBef>
              <a:buNone/>
            </a:pPr>
            <a:r>
              <a:rPr lang="ja-JP" altLang="en-US" sz="1700" dirty="0"/>
              <a:t>　の</a:t>
            </a:r>
            <a:r>
              <a:rPr lang="en-US" altLang="ja-JP" sz="1700" dirty="0"/>
              <a:t>80</a:t>
            </a:r>
            <a:r>
              <a:rPr lang="ja-JP" altLang="en-US" sz="1700" dirty="0"/>
              <a:t>％まで減少している。</a:t>
            </a:r>
            <a:endParaRPr lang="en-US" altLang="ja-JP" sz="1700" dirty="0"/>
          </a:p>
          <a:p>
            <a:pPr marL="0" indent="0">
              <a:spcBef>
                <a:spcPts val="0"/>
              </a:spcBef>
              <a:buNone/>
            </a:pPr>
            <a:r>
              <a:rPr lang="ja-JP" altLang="en-US" sz="1700" dirty="0"/>
              <a:t>②年少人口は、</a:t>
            </a:r>
            <a:r>
              <a:rPr lang="en-US" altLang="ja-JP" sz="1700" dirty="0"/>
              <a:t>1985</a:t>
            </a:r>
            <a:r>
              <a:rPr lang="ja-JP" altLang="en-US" sz="1700" dirty="0"/>
              <a:t>年以降緩やか</a:t>
            </a:r>
            <a:endParaRPr lang="en-US" altLang="ja-JP" sz="1700" dirty="0"/>
          </a:p>
          <a:p>
            <a:pPr marL="0" indent="0">
              <a:spcBef>
                <a:spcPts val="0"/>
              </a:spcBef>
              <a:buNone/>
            </a:pPr>
            <a:r>
              <a:rPr lang="ja-JP" altLang="en-US" sz="1700" dirty="0"/>
              <a:t>　ではあるが減少している。</a:t>
            </a:r>
            <a:endParaRPr lang="en-US" altLang="ja-JP" sz="1700" dirty="0"/>
          </a:p>
          <a:p>
            <a:pPr marL="0" indent="0">
              <a:spcBef>
                <a:spcPts val="0"/>
              </a:spcBef>
              <a:buNone/>
            </a:pPr>
            <a:r>
              <a:rPr lang="ja-JP" altLang="en-US" sz="1700" dirty="0"/>
              <a:t>③老齢人口は、</a:t>
            </a:r>
            <a:r>
              <a:rPr lang="en-US" altLang="ja-JP" sz="1700" dirty="0"/>
              <a:t>1980</a:t>
            </a:r>
            <a:r>
              <a:rPr lang="ja-JP" altLang="en-US" sz="1700" dirty="0"/>
              <a:t>年以降年々増</a:t>
            </a:r>
            <a:endParaRPr lang="en-US" altLang="ja-JP" sz="1700" dirty="0"/>
          </a:p>
          <a:p>
            <a:pPr marL="0" indent="0">
              <a:spcBef>
                <a:spcPts val="0"/>
              </a:spcBef>
              <a:buNone/>
            </a:pPr>
            <a:r>
              <a:rPr lang="ja-JP" altLang="en-US" sz="1700" dirty="0"/>
              <a:t>　加しており</a:t>
            </a:r>
            <a:r>
              <a:rPr lang="en-US" altLang="ja-JP" sz="1700" dirty="0"/>
              <a:t>2020</a:t>
            </a:r>
            <a:r>
              <a:rPr lang="ja-JP" altLang="en-US" sz="1700" dirty="0"/>
              <a:t>年は</a:t>
            </a:r>
            <a:r>
              <a:rPr lang="en-US" altLang="ja-JP" sz="1700" dirty="0"/>
              <a:t>48,828</a:t>
            </a:r>
            <a:r>
              <a:rPr lang="ja-JP" altLang="en-US" sz="1700" dirty="0"/>
              <a:t>人</a:t>
            </a:r>
            <a:endParaRPr lang="en-US" altLang="ja-JP" sz="1700" dirty="0"/>
          </a:p>
          <a:p>
            <a:pPr marL="0" indent="0">
              <a:spcBef>
                <a:spcPts val="0"/>
              </a:spcBef>
              <a:buNone/>
            </a:pPr>
            <a:r>
              <a:rPr lang="ja-JP" altLang="en-US" sz="1700" dirty="0"/>
              <a:t>　となっている。</a:t>
            </a:r>
            <a:endParaRPr lang="en-US" altLang="ja-JP" sz="1700" dirty="0"/>
          </a:p>
          <a:p>
            <a:pPr marL="0" indent="0">
              <a:spcBef>
                <a:spcPts val="0"/>
              </a:spcBef>
              <a:buNone/>
            </a:pPr>
            <a:r>
              <a:rPr lang="en-US" altLang="ja-JP" sz="1700" dirty="0"/>
              <a:t>2045</a:t>
            </a:r>
            <a:r>
              <a:rPr lang="ja-JP" altLang="en-US" sz="1700" dirty="0"/>
              <a:t>年迄の予測では、総人口</a:t>
            </a:r>
            <a:r>
              <a:rPr lang="en-US" altLang="ja-JP" sz="1700" dirty="0"/>
              <a:t>125,209</a:t>
            </a:r>
            <a:r>
              <a:rPr lang="ja-JP" altLang="en-US" sz="1700" dirty="0"/>
              <a:t>人、年少人口</a:t>
            </a:r>
            <a:r>
              <a:rPr lang="en-US" altLang="ja-JP" sz="1700" dirty="0"/>
              <a:t>11,934</a:t>
            </a:r>
            <a:r>
              <a:rPr lang="ja-JP" altLang="en-US" sz="1700" dirty="0"/>
              <a:t>人、生産年齢人口</a:t>
            </a:r>
            <a:r>
              <a:rPr lang="en-US" altLang="ja-JP" sz="1700" dirty="0"/>
              <a:t>61,176</a:t>
            </a:r>
            <a:r>
              <a:rPr lang="ja-JP" altLang="en-US" sz="1700" dirty="0"/>
              <a:t>人まで減少し</a:t>
            </a:r>
            <a:endParaRPr lang="en-US" altLang="ja-JP" sz="1700" dirty="0"/>
          </a:p>
          <a:p>
            <a:pPr marL="0" indent="0">
              <a:spcBef>
                <a:spcPts val="0"/>
              </a:spcBef>
              <a:buNone/>
            </a:pPr>
            <a:r>
              <a:rPr lang="ja-JP" altLang="en-US" sz="1700" dirty="0"/>
              <a:t>老齢人口だけが</a:t>
            </a:r>
            <a:r>
              <a:rPr lang="en-US" altLang="ja-JP" sz="1700" dirty="0"/>
              <a:t>52,099</a:t>
            </a:r>
            <a:r>
              <a:rPr lang="ja-JP" altLang="en-US" sz="1700" dirty="0"/>
              <a:t>人と増加する。</a:t>
            </a:r>
            <a:endParaRPr lang="en-US" altLang="ja-JP" sz="1700" dirty="0"/>
          </a:p>
        </p:txBody>
      </p:sp>
      <p:pic>
        <p:nvPicPr>
          <p:cNvPr id="14" name="図プレースホルダー 13">
            <a:extLst>
              <a:ext uri="{FF2B5EF4-FFF2-40B4-BE49-F238E27FC236}">
                <a16:creationId xmlns:a16="http://schemas.microsoft.com/office/drawing/2014/main" id="{A8BC5605-D649-A5E1-544C-2DA9BC228D1C}"/>
              </a:ext>
            </a:extLst>
          </p:cNvPr>
          <p:cNvPicPr preferRelativeResize="0">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3914276" y="1045663"/>
            <a:ext cx="7810500" cy="3947442"/>
          </a:xfrm>
        </p:spPr>
      </p:pic>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sp>
        <p:nvSpPr>
          <p:cNvPr id="2" name="テキスト ボックス 1">
            <a:extLst>
              <a:ext uri="{FF2B5EF4-FFF2-40B4-BE49-F238E27FC236}">
                <a16:creationId xmlns:a16="http://schemas.microsoft.com/office/drawing/2014/main" id="{255651AE-C15A-A66C-28DE-AA496F94A2FE}"/>
              </a:ext>
            </a:extLst>
          </p:cNvPr>
          <p:cNvSpPr txBox="1"/>
          <p:nvPr/>
        </p:nvSpPr>
        <p:spPr>
          <a:xfrm>
            <a:off x="4391526" y="5233737"/>
            <a:ext cx="4463716" cy="923330"/>
          </a:xfrm>
          <a:prstGeom prst="rect">
            <a:avLst/>
          </a:prstGeom>
          <a:noFill/>
        </p:spPr>
        <p:txBody>
          <a:bodyPr wrap="square" rtlCol="0">
            <a:spAutoFit/>
          </a:bodyPr>
          <a:lstStyle/>
          <a:p>
            <a:r>
              <a:rPr kumimoji="1" lang="ja-JP" altLang="en-US" dirty="0"/>
              <a:t>年少人口　　</a:t>
            </a:r>
            <a:r>
              <a:rPr kumimoji="1" lang="en-US" altLang="ja-JP" dirty="0"/>
              <a:t>…15</a:t>
            </a:r>
            <a:r>
              <a:rPr kumimoji="1" lang="ja-JP" altLang="en-US" dirty="0"/>
              <a:t>歳未満の人口</a:t>
            </a:r>
            <a:endParaRPr kumimoji="1" lang="en-US" altLang="ja-JP" dirty="0"/>
          </a:p>
          <a:p>
            <a:r>
              <a:rPr lang="ja-JP" altLang="en-US" dirty="0"/>
              <a:t>生産年齢人口</a:t>
            </a:r>
            <a:r>
              <a:rPr lang="en-US" altLang="ja-JP" dirty="0"/>
              <a:t>…15</a:t>
            </a:r>
            <a:r>
              <a:rPr lang="ja-JP" altLang="en-US" dirty="0"/>
              <a:t>歳以上</a:t>
            </a:r>
            <a:r>
              <a:rPr lang="en-US" altLang="ja-JP" dirty="0"/>
              <a:t>65</a:t>
            </a:r>
            <a:r>
              <a:rPr lang="ja-JP" altLang="en-US" dirty="0"/>
              <a:t>最未満の人口</a:t>
            </a:r>
            <a:endParaRPr lang="en-US" altLang="ja-JP" dirty="0"/>
          </a:p>
          <a:p>
            <a:r>
              <a:rPr kumimoji="1" lang="ja-JP" altLang="en-US" dirty="0"/>
              <a:t>老年人口　　</a:t>
            </a:r>
            <a:r>
              <a:rPr kumimoji="1" lang="en-US" altLang="ja-JP" dirty="0"/>
              <a:t>…65</a:t>
            </a:r>
            <a:r>
              <a:rPr kumimoji="1" lang="ja-JP" altLang="en-US" dirty="0"/>
              <a:t>歳以上の人口</a:t>
            </a:r>
          </a:p>
        </p:txBody>
      </p:sp>
      <p:sp>
        <p:nvSpPr>
          <p:cNvPr id="5" name="左大かっこ 4">
            <a:extLst>
              <a:ext uri="{FF2B5EF4-FFF2-40B4-BE49-F238E27FC236}">
                <a16:creationId xmlns:a16="http://schemas.microsoft.com/office/drawing/2014/main" id="{89F17E56-060C-F210-7275-DFD55D68D9E8}"/>
              </a:ext>
            </a:extLst>
          </p:cNvPr>
          <p:cNvSpPr/>
          <p:nvPr/>
        </p:nvSpPr>
        <p:spPr>
          <a:xfrm>
            <a:off x="4250757" y="5269832"/>
            <a:ext cx="45719" cy="85424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5BADA6D-9CA6-917F-4B6D-54D302EB4731}"/>
              </a:ext>
            </a:extLst>
          </p:cNvPr>
          <p:cNvSpPr txBox="1"/>
          <p:nvPr/>
        </p:nvSpPr>
        <p:spPr>
          <a:xfrm>
            <a:off x="9430870" y="5154706"/>
            <a:ext cx="2106705"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人口構成　</a:t>
            </a:r>
            <a:r>
              <a:rPr kumimoji="1" lang="en-US" altLang="ja-JP" sz="900" dirty="0"/>
              <a:t>2020</a:t>
            </a:r>
            <a:r>
              <a:rPr kumimoji="1" lang="ja-JP" altLang="en-US" sz="900" dirty="0"/>
              <a:t>年</a:t>
            </a:r>
          </a:p>
        </p:txBody>
      </p:sp>
    </p:spTree>
    <p:extLst>
      <p:ext uri="{BB962C8B-B14F-4D97-AF65-F5344CB8AC3E}">
        <p14:creationId xmlns:p14="http://schemas.microsoft.com/office/powerpoint/2010/main" val="249854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578913" y="953064"/>
            <a:ext cx="3571746" cy="830629"/>
          </a:xfrm>
        </p:spPr>
        <p:txBody>
          <a:bodyPr>
            <a:normAutofit/>
          </a:bodyPr>
          <a:lstStyle/>
          <a:p>
            <a:r>
              <a:rPr lang="ja-JP" altLang="en-US" sz="2400" b="1" dirty="0"/>
              <a:t>年齢別人口推移（２）</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467224" y="1645861"/>
            <a:ext cx="3683435" cy="4610293"/>
          </a:xfrm>
        </p:spPr>
        <p:txBody>
          <a:bodyPr>
            <a:noAutofit/>
          </a:bodyPr>
          <a:lstStyle/>
          <a:p>
            <a:pPr marL="0" indent="0">
              <a:spcBef>
                <a:spcPts val="0"/>
              </a:spcBef>
              <a:buNone/>
            </a:pPr>
            <a:r>
              <a:rPr lang="ja-JP" altLang="en-US" sz="1800" dirty="0"/>
              <a:t>●</a:t>
            </a:r>
            <a:r>
              <a:rPr lang="en-US" altLang="ja-JP" sz="1800" dirty="0"/>
              <a:t>2010</a:t>
            </a:r>
            <a:r>
              <a:rPr lang="ja-JP" altLang="en-US" sz="1800" dirty="0"/>
              <a:t>年以降の人口減の要因</a:t>
            </a:r>
            <a:endParaRPr lang="en-US" altLang="ja-JP" sz="1800" dirty="0"/>
          </a:p>
          <a:p>
            <a:pPr marL="0" indent="0">
              <a:spcBef>
                <a:spcPts val="0"/>
              </a:spcBef>
              <a:buNone/>
            </a:pPr>
            <a:r>
              <a:rPr lang="en-US" altLang="ja-JP" sz="1700" dirty="0"/>
              <a:t>2008</a:t>
            </a:r>
            <a:r>
              <a:rPr lang="ja-JP" altLang="en-US" sz="1700" dirty="0"/>
              <a:t>年リーマンショック以降世界的な不況の影響を受け、自動車関連等の製造業を中心に事業規模の縮小と人員整理がといった合理化が進められた。</a:t>
            </a:r>
            <a:endParaRPr lang="en-US" altLang="ja-JP" sz="1700" dirty="0"/>
          </a:p>
          <a:p>
            <a:pPr marL="0" indent="0">
              <a:spcBef>
                <a:spcPts val="0"/>
              </a:spcBef>
              <a:buNone/>
            </a:pPr>
            <a:r>
              <a:rPr lang="ja-JP" altLang="en-US" sz="1700" dirty="0"/>
              <a:t>　人口推移を自然増減、社会増減で見てみると</a:t>
            </a:r>
            <a:endParaRPr lang="en-US" altLang="ja-JP" sz="1700" dirty="0"/>
          </a:p>
          <a:p>
            <a:pPr marL="0" indent="0">
              <a:spcBef>
                <a:spcPts val="0"/>
              </a:spcBef>
              <a:buNone/>
            </a:pPr>
            <a:r>
              <a:rPr lang="ja-JP" altLang="en-US" sz="1700" dirty="0"/>
              <a:t>①自然増減</a:t>
            </a:r>
            <a:r>
              <a:rPr lang="en-US" altLang="ja-JP" sz="1700" dirty="0"/>
              <a:t>…</a:t>
            </a:r>
            <a:r>
              <a:rPr lang="ja-JP" altLang="en-US" sz="1700" dirty="0"/>
              <a:t>出生数と死亡数は</a:t>
            </a:r>
            <a:endParaRPr lang="en-US" altLang="ja-JP" sz="1700" dirty="0"/>
          </a:p>
          <a:p>
            <a:pPr marL="0" indent="0">
              <a:spcBef>
                <a:spcPts val="0"/>
              </a:spcBef>
              <a:buNone/>
            </a:pPr>
            <a:r>
              <a:rPr lang="ja-JP" altLang="en-US" sz="1700" dirty="0"/>
              <a:t>　</a:t>
            </a:r>
            <a:r>
              <a:rPr lang="en-US" altLang="ja-JP" sz="1700" dirty="0"/>
              <a:t>2010</a:t>
            </a:r>
            <a:r>
              <a:rPr lang="ja-JP" altLang="en-US" sz="1700" dirty="0"/>
              <a:t>年を境に出生数を死亡数が</a:t>
            </a:r>
            <a:endParaRPr lang="en-US" altLang="ja-JP" sz="1700" dirty="0"/>
          </a:p>
          <a:p>
            <a:pPr marL="0" indent="0">
              <a:spcBef>
                <a:spcPts val="0"/>
              </a:spcBef>
              <a:buNone/>
            </a:pPr>
            <a:r>
              <a:rPr lang="ja-JP" altLang="en-US" sz="1700" dirty="0"/>
              <a:t>　上回る状況が続いている。</a:t>
            </a:r>
            <a:endParaRPr lang="en-US" altLang="ja-JP" sz="1700" dirty="0"/>
          </a:p>
          <a:p>
            <a:pPr marL="0" indent="0">
              <a:spcBef>
                <a:spcPts val="0"/>
              </a:spcBef>
              <a:buNone/>
            </a:pPr>
            <a:r>
              <a:rPr lang="ja-JP" altLang="en-US" sz="1700" dirty="0"/>
              <a:t>②社会増減</a:t>
            </a:r>
            <a:r>
              <a:rPr lang="en-US" altLang="ja-JP" sz="1700" dirty="0"/>
              <a:t>…2012</a:t>
            </a:r>
            <a:r>
              <a:rPr lang="ja-JP" altLang="en-US" sz="1700" dirty="0"/>
              <a:t>年転入数</a:t>
            </a:r>
            <a:r>
              <a:rPr lang="en-US" altLang="ja-JP" sz="1700" dirty="0"/>
              <a:t>5,766</a:t>
            </a:r>
            <a:r>
              <a:rPr lang="ja-JP" altLang="en-US" sz="1700" dirty="0"/>
              <a:t>人、</a:t>
            </a:r>
            <a:endParaRPr lang="en-US" altLang="ja-JP" sz="1700" dirty="0"/>
          </a:p>
          <a:p>
            <a:pPr marL="0" indent="0">
              <a:spcBef>
                <a:spcPts val="0"/>
              </a:spcBef>
              <a:buNone/>
            </a:pPr>
            <a:r>
              <a:rPr lang="ja-JP" altLang="en-US" sz="1700" dirty="0"/>
              <a:t>　転出数</a:t>
            </a:r>
            <a:r>
              <a:rPr lang="en-US" altLang="ja-JP" sz="1700" dirty="0"/>
              <a:t>5,837</a:t>
            </a:r>
            <a:r>
              <a:rPr lang="ja-JP" altLang="en-US" sz="1700" dirty="0"/>
              <a:t>人と転出数が上回り、</a:t>
            </a:r>
            <a:endParaRPr lang="en-US" altLang="ja-JP" sz="1700" dirty="0"/>
          </a:p>
          <a:p>
            <a:pPr marL="0" indent="0">
              <a:spcBef>
                <a:spcPts val="0"/>
              </a:spcBef>
              <a:buNone/>
            </a:pPr>
            <a:r>
              <a:rPr lang="ja-JP" altLang="en-US" sz="1700" dirty="0"/>
              <a:t>　</a:t>
            </a:r>
            <a:r>
              <a:rPr lang="en-US" altLang="ja-JP" sz="1700" dirty="0"/>
              <a:t>2020</a:t>
            </a:r>
            <a:r>
              <a:rPr lang="ja-JP" altLang="en-US" sz="1700" dirty="0"/>
              <a:t>年迄転出超過が続いている。</a:t>
            </a:r>
            <a:endParaRPr lang="en-US" altLang="ja-JP" sz="1700" dirty="0"/>
          </a:p>
          <a:p>
            <a:pPr marL="0" indent="0">
              <a:spcBef>
                <a:spcPts val="0"/>
              </a:spcBef>
              <a:buNone/>
            </a:pPr>
            <a:r>
              <a:rPr lang="ja-JP" altLang="en-US" sz="1700" dirty="0"/>
              <a:t>このことは、生産人口の減少及び総人口の減少に大きく影響していると思われる。</a:t>
            </a:r>
            <a:endParaRPr lang="en-US" altLang="ja-JP"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pic>
        <p:nvPicPr>
          <p:cNvPr id="8" name="図 7" descr="グラフ, ヒストグラム&#10;&#10;自動的に生成された説明">
            <a:extLst>
              <a:ext uri="{FF2B5EF4-FFF2-40B4-BE49-F238E27FC236}">
                <a16:creationId xmlns:a16="http://schemas.microsoft.com/office/drawing/2014/main" id="{667FC5B2-C65A-9370-8043-66D396CBB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927" y="1113581"/>
            <a:ext cx="6504791" cy="5226619"/>
          </a:xfrm>
          <a:prstGeom prst="rect">
            <a:avLst/>
          </a:prstGeom>
        </p:spPr>
      </p:pic>
      <p:sp>
        <p:nvSpPr>
          <p:cNvPr id="2" name="テキスト ボックス 1">
            <a:extLst>
              <a:ext uri="{FF2B5EF4-FFF2-40B4-BE49-F238E27FC236}">
                <a16:creationId xmlns:a16="http://schemas.microsoft.com/office/drawing/2014/main" id="{7D8FDA57-C07E-E671-0041-C95BF74EB73D}"/>
              </a:ext>
            </a:extLst>
          </p:cNvPr>
          <p:cNvSpPr txBox="1"/>
          <p:nvPr/>
        </p:nvSpPr>
        <p:spPr>
          <a:xfrm>
            <a:off x="9197787" y="6256154"/>
            <a:ext cx="2106705"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人口増減　</a:t>
            </a:r>
            <a:r>
              <a:rPr kumimoji="1" lang="en-US" altLang="ja-JP" sz="900" dirty="0"/>
              <a:t>2020</a:t>
            </a:r>
            <a:r>
              <a:rPr kumimoji="1" lang="ja-JP" altLang="en-US" sz="900" dirty="0"/>
              <a:t>年</a:t>
            </a:r>
          </a:p>
        </p:txBody>
      </p:sp>
    </p:spTree>
    <p:extLst>
      <p:ext uri="{BB962C8B-B14F-4D97-AF65-F5344CB8AC3E}">
        <p14:creationId xmlns:p14="http://schemas.microsoft.com/office/powerpoint/2010/main" val="282411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人口ピラミッド</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200400" cy="4165600"/>
          </a:xfrm>
        </p:spPr>
        <p:txBody>
          <a:bodyPr>
            <a:noAutofit/>
          </a:bodyPr>
          <a:lstStyle/>
          <a:p>
            <a:pPr marL="0" indent="0">
              <a:buNone/>
            </a:pPr>
            <a:r>
              <a:rPr lang="ja-JP" altLang="en-US" sz="1700" dirty="0"/>
              <a:t>現在と将来の年齢別人口構成を示したグラフである。</a:t>
            </a:r>
          </a:p>
          <a:p>
            <a:pPr marL="0" indent="0">
              <a:buNone/>
            </a:pPr>
            <a:r>
              <a:rPr lang="ja-JP" altLang="en-US" sz="1700" dirty="0"/>
              <a:t>老年人口 の割合をみると、</a:t>
            </a:r>
          </a:p>
          <a:p>
            <a:pPr marL="0" indent="0">
              <a:buNone/>
            </a:pPr>
            <a:r>
              <a:rPr lang="en-US" altLang="ja-JP" sz="1700" dirty="0"/>
              <a:t>2020</a:t>
            </a:r>
            <a:r>
              <a:rPr lang="ja-JP" altLang="en-US" sz="1700" dirty="0"/>
              <a:t>年の</a:t>
            </a:r>
            <a:r>
              <a:rPr lang="en-US" altLang="ja-JP" sz="1700" dirty="0"/>
              <a:t>30</a:t>
            </a:r>
            <a:r>
              <a:rPr lang="ja-JP" altLang="en-US" sz="1700" dirty="0"/>
              <a:t>％から</a:t>
            </a:r>
            <a:r>
              <a:rPr lang="en-US" altLang="ja-JP" sz="1700" dirty="0"/>
              <a:t>2045</a:t>
            </a:r>
            <a:r>
              <a:rPr lang="ja-JP" altLang="en-US" sz="1700" dirty="0"/>
              <a:t>年には</a:t>
            </a:r>
            <a:r>
              <a:rPr lang="en-US" altLang="ja-JP" sz="1700" dirty="0"/>
              <a:t>40</a:t>
            </a:r>
            <a:r>
              <a:rPr lang="ja-JP" altLang="en-US" sz="1700" dirty="0"/>
              <a:t>％まで増加する。</a:t>
            </a:r>
          </a:p>
          <a:p>
            <a:pPr marL="0" indent="0">
              <a:buNone/>
            </a:pPr>
            <a:r>
              <a:rPr lang="ja-JP" altLang="en-US" sz="1700" dirty="0"/>
              <a:t>一方、生産年齢人口は</a:t>
            </a:r>
            <a:r>
              <a:rPr lang="en-US" altLang="ja-JP" sz="1700" dirty="0"/>
              <a:t>2020</a:t>
            </a:r>
            <a:r>
              <a:rPr lang="ja-JP" altLang="en-US" sz="1700" dirty="0"/>
              <a:t>年の</a:t>
            </a:r>
            <a:r>
              <a:rPr lang="en-US" altLang="ja-JP" sz="1700" dirty="0"/>
              <a:t>57</a:t>
            </a:r>
            <a:r>
              <a:rPr lang="ja-JP" altLang="en-US" sz="1700" dirty="0"/>
              <a:t>％から</a:t>
            </a:r>
            <a:r>
              <a:rPr lang="en-US" altLang="ja-JP" sz="1700" dirty="0"/>
              <a:t>2045</a:t>
            </a:r>
            <a:r>
              <a:rPr lang="ja-JP" altLang="en-US" sz="1700" dirty="0"/>
              <a:t>年には</a:t>
            </a:r>
            <a:r>
              <a:rPr lang="en-US" altLang="ja-JP" sz="1700" dirty="0"/>
              <a:t>48</a:t>
            </a:r>
            <a:r>
              <a:rPr lang="ja-JP" altLang="en-US" sz="1700" dirty="0"/>
              <a:t>％まで減少する見込みである。一方、年少人口はほぼ横ばいで推移している。年少人口に該当する方が、生産年齢人口に推移した後、秦野市にどれくらい残っていただけるかが課題となる。</a:t>
            </a:r>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pic>
        <p:nvPicPr>
          <p:cNvPr id="5" name="図 4">
            <a:extLst>
              <a:ext uri="{FF2B5EF4-FFF2-40B4-BE49-F238E27FC236}">
                <a16:creationId xmlns:a16="http://schemas.microsoft.com/office/drawing/2014/main" id="{CD546188-3FB6-C144-A4D5-1620C9F20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471" y="830430"/>
            <a:ext cx="7120311" cy="5197140"/>
          </a:xfrm>
          <a:prstGeom prst="rect">
            <a:avLst/>
          </a:prstGeom>
        </p:spPr>
      </p:pic>
    </p:spTree>
    <p:extLst>
      <p:ext uri="{BB962C8B-B14F-4D97-AF65-F5344CB8AC3E}">
        <p14:creationId xmlns:p14="http://schemas.microsoft.com/office/powerpoint/2010/main" val="16283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滞在人口</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200400" cy="4165600"/>
          </a:xfrm>
        </p:spPr>
        <p:txBody>
          <a:bodyPr>
            <a:noAutofit/>
          </a:bodyPr>
          <a:lstStyle/>
          <a:p>
            <a:pPr marL="0" indent="0">
              <a:buNone/>
            </a:pPr>
            <a:r>
              <a:rPr lang="ja-JP" altLang="en-US" sz="1700" dirty="0"/>
              <a:t>秦野市滞在している人の数を月ごとに示したグラフである。</a:t>
            </a:r>
            <a:endParaRPr lang="en-US" altLang="ja-JP" sz="1700" dirty="0"/>
          </a:p>
          <a:p>
            <a:pPr marL="0" indent="0">
              <a:buNone/>
            </a:pPr>
            <a:endParaRPr lang="en-US" altLang="ja-JP" sz="1700" dirty="0"/>
          </a:p>
          <a:p>
            <a:pPr marL="0" indent="0">
              <a:buNone/>
            </a:pPr>
            <a:r>
              <a:rPr lang="en-US" altLang="ja-JP" sz="1700" dirty="0"/>
              <a:t>※</a:t>
            </a:r>
            <a:r>
              <a:rPr lang="ja-JP" altLang="en-US" sz="1700" dirty="0"/>
              <a:t>昼間は１４時、夜間は２０時にデータを掲載している。</a:t>
            </a:r>
            <a:endParaRPr lang="en-US" altLang="ja-JP" sz="1700" dirty="0"/>
          </a:p>
          <a:p>
            <a:pPr marL="0" indent="0">
              <a:buNone/>
            </a:pPr>
            <a:r>
              <a:rPr lang="ja-JP" altLang="en-US" sz="1700" dirty="0"/>
              <a:t>休日の方が滞在人口は多い。このことから、観光や買い物でいらっしゃる方が休日は多いことが想定される。月別にみると、</a:t>
            </a:r>
            <a:r>
              <a:rPr lang="en-US" altLang="ja-JP" sz="1700" dirty="0"/>
              <a:t>1</a:t>
            </a:r>
            <a:r>
              <a:rPr lang="ja-JP" altLang="en-US" sz="1700" dirty="0"/>
              <a:t>月、</a:t>
            </a:r>
            <a:r>
              <a:rPr lang="en-US" altLang="ja-JP" sz="1700" dirty="0"/>
              <a:t>4</a:t>
            </a:r>
            <a:r>
              <a:rPr lang="ja-JP" altLang="en-US" sz="1700" dirty="0"/>
              <a:t>月、</a:t>
            </a:r>
            <a:r>
              <a:rPr lang="en-US" altLang="ja-JP" sz="1700" dirty="0"/>
              <a:t>9</a:t>
            </a:r>
            <a:r>
              <a:rPr lang="ja-JP" altLang="en-US" sz="1700" dirty="0"/>
              <a:t>月が他の月よりも多いことがわかる。</a:t>
            </a:r>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kumimoji="1" lang="ja-JP" altLang="en-US" sz="2800" dirty="0"/>
              <a:t>１．人口</a:t>
            </a:r>
          </a:p>
        </p:txBody>
      </p:sp>
      <p:pic>
        <p:nvPicPr>
          <p:cNvPr id="11" name="図 10">
            <a:extLst>
              <a:ext uri="{FF2B5EF4-FFF2-40B4-BE49-F238E27FC236}">
                <a16:creationId xmlns:a16="http://schemas.microsoft.com/office/drawing/2014/main" id="{48DD88C5-3578-2913-79B7-34E818D7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69" y="779711"/>
            <a:ext cx="7617656" cy="2649289"/>
          </a:xfrm>
          <a:prstGeom prst="rect">
            <a:avLst/>
          </a:prstGeom>
        </p:spPr>
      </p:pic>
      <p:pic>
        <p:nvPicPr>
          <p:cNvPr id="13" name="図 12">
            <a:extLst>
              <a:ext uri="{FF2B5EF4-FFF2-40B4-BE49-F238E27FC236}">
                <a16:creationId xmlns:a16="http://schemas.microsoft.com/office/drawing/2014/main" id="{E31297EA-36D0-166C-EF05-0654DBE50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840" y="3677654"/>
            <a:ext cx="7617656" cy="2540584"/>
          </a:xfrm>
          <a:prstGeom prst="rect">
            <a:avLst/>
          </a:prstGeom>
        </p:spPr>
      </p:pic>
    </p:spTree>
    <p:extLst>
      <p:ext uri="{BB962C8B-B14F-4D97-AF65-F5344CB8AC3E}">
        <p14:creationId xmlns:p14="http://schemas.microsoft.com/office/powerpoint/2010/main" val="269261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事業所数（事業所単位）大分類</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2981178" cy="4165600"/>
          </a:xfrm>
        </p:spPr>
        <p:txBody>
          <a:bodyPr>
            <a:noAutofit/>
          </a:bodyPr>
          <a:lstStyle/>
          <a:p>
            <a:pPr marL="0" indent="0">
              <a:buNone/>
            </a:pPr>
            <a:r>
              <a:rPr lang="ja-JP" altLang="en-US" sz="1700" dirty="0"/>
              <a:t>業種ごとの事業所数を面の大きさで示したグラフである。</a:t>
            </a:r>
            <a:endParaRPr lang="en-US" altLang="ja-JP" sz="1700" dirty="0"/>
          </a:p>
          <a:p>
            <a:pPr marL="0" indent="0">
              <a:buNone/>
            </a:pPr>
            <a:r>
              <a:rPr lang="ja-JP" altLang="en-US" sz="1700" dirty="0"/>
              <a:t>もっとも多いのは「卸売業、小売業」で</a:t>
            </a:r>
            <a:r>
              <a:rPr lang="en-US" altLang="ja-JP" sz="1700" dirty="0"/>
              <a:t>1,048</a:t>
            </a:r>
            <a:r>
              <a:rPr lang="ja-JP" altLang="en-US" sz="1700" dirty="0"/>
              <a:t>事業所（全体の</a:t>
            </a:r>
            <a:r>
              <a:rPr lang="en-US" altLang="ja-JP" sz="1700" dirty="0"/>
              <a:t>22</a:t>
            </a:r>
            <a:r>
              <a:rPr lang="ja-JP" altLang="en-US" sz="1700" dirty="0"/>
              <a:t>．</a:t>
            </a:r>
            <a:r>
              <a:rPr lang="en-US" altLang="ja-JP" sz="1700" dirty="0"/>
              <a:t>7</a:t>
            </a:r>
            <a:r>
              <a:rPr lang="ja-JP" altLang="en-US" sz="1700" dirty="0"/>
              <a:t>％）。</a:t>
            </a:r>
            <a:endParaRPr lang="en-US" altLang="ja-JP" sz="1700" dirty="0"/>
          </a:p>
          <a:p>
            <a:pPr marL="0" indent="0">
              <a:buNone/>
            </a:pPr>
            <a:r>
              <a:rPr lang="ja-JP" altLang="en-US" sz="1700" dirty="0"/>
              <a:t>その後、「宿泊業、飲食サービス業」の</a:t>
            </a:r>
            <a:r>
              <a:rPr lang="en-US" altLang="ja-JP" sz="1700" dirty="0"/>
              <a:t>606</a:t>
            </a:r>
            <a:r>
              <a:rPr lang="ja-JP" altLang="en-US" sz="1700" dirty="0"/>
              <a:t>事業所、「生活関連サービス業、娯楽業」の</a:t>
            </a:r>
            <a:r>
              <a:rPr lang="en-US" altLang="ja-JP" sz="1700" dirty="0"/>
              <a:t>465</a:t>
            </a:r>
            <a:r>
              <a:rPr lang="ja-JP" altLang="en-US" sz="1700" dirty="0"/>
              <a:t>事業所が続く。</a:t>
            </a:r>
            <a:endParaRPr lang="en-US" altLang="ja-JP" sz="1700" dirty="0"/>
          </a:p>
          <a:p>
            <a:pPr marL="0" indent="0">
              <a:buNone/>
            </a:pPr>
            <a:r>
              <a:rPr lang="ja-JP" altLang="en-US" sz="1700" dirty="0"/>
              <a:t>上記３つのカテゴリーで全体の約半分弱を占める。このことから、市内の事業所構成は、一般消費者向けの事業者が多いことがわかる。</a:t>
            </a:r>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sp>
        <p:nvSpPr>
          <p:cNvPr id="2" name="テキスト ボックス 1">
            <a:extLst>
              <a:ext uri="{FF2B5EF4-FFF2-40B4-BE49-F238E27FC236}">
                <a16:creationId xmlns:a16="http://schemas.microsoft.com/office/drawing/2014/main" id="{CBA901EC-685F-2289-1AC9-F3E8224427CB}"/>
              </a:ext>
            </a:extLst>
          </p:cNvPr>
          <p:cNvSpPr txBox="1"/>
          <p:nvPr/>
        </p:nvSpPr>
        <p:spPr>
          <a:xfrm>
            <a:off x="7863699" y="621783"/>
            <a:ext cx="3413543" cy="338554"/>
          </a:xfrm>
          <a:prstGeom prst="rect">
            <a:avLst/>
          </a:prstGeom>
          <a:noFill/>
        </p:spPr>
        <p:txBody>
          <a:bodyPr wrap="square" rtlCol="0">
            <a:spAutoFit/>
          </a:bodyPr>
          <a:lstStyle/>
          <a:p>
            <a:r>
              <a:rPr kumimoji="1" lang="ja-JP" altLang="en-US" sz="1600" dirty="0"/>
              <a:t>事業所数</a:t>
            </a:r>
            <a:r>
              <a:rPr kumimoji="1" lang="en-US" altLang="ja-JP" sz="1600" dirty="0"/>
              <a:t>(</a:t>
            </a:r>
            <a:r>
              <a:rPr kumimoji="1" lang="ja-JP" altLang="en-US" sz="1600" dirty="0"/>
              <a:t>事業所単位</a:t>
            </a:r>
            <a:r>
              <a:rPr kumimoji="1" lang="en-US" altLang="ja-JP" sz="1600" dirty="0"/>
              <a:t>):4,609</a:t>
            </a:r>
            <a:r>
              <a:rPr kumimoji="1" lang="ja-JP" altLang="en-US" sz="1600" dirty="0"/>
              <a:t>事業所</a:t>
            </a:r>
          </a:p>
        </p:txBody>
      </p:sp>
      <p:pic>
        <p:nvPicPr>
          <p:cNvPr id="8" name="図 7">
            <a:extLst>
              <a:ext uri="{FF2B5EF4-FFF2-40B4-BE49-F238E27FC236}">
                <a16:creationId xmlns:a16="http://schemas.microsoft.com/office/drawing/2014/main" id="{7C27890C-64B3-6DF7-402C-F475CA16B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003" y="960337"/>
            <a:ext cx="7243239" cy="4839581"/>
          </a:xfrm>
          <a:prstGeom prst="rect">
            <a:avLst/>
          </a:prstGeom>
        </p:spPr>
      </p:pic>
    </p:spTree>
    <p:extLst>
      <p:ext uri="{BB962C8B-B14F-4D97-AF65-F5344CB8AC3E}">
        <p14:creationId xmlns:p14="http://schemas.microsoft.com/office/powerpoint/2010/main" val="95643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571465" y="1024786"/>
            <a:ext cx="2566182" cy="830629"/>
          </a:xfrm>
        </p:spPr>
        <p:txBody>
          <a:bodyPr>
            <a:normAutofit/>
          </a:bodyPr>
          <a:lstStyle/>
          <a:p>
            <a:r>
              <a:rPr lang="ja-JP" altLang="en-US" sz="2400" dirty="0"/>
              <a:t>事業所数の推移</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226842" y="1675803"/>
            <a:ext cx="3627982" cy="4165600"/>
          </a:xfrm>
        </p:spPr>
        <p:txBody>
          <a:bodyPr>
            <a:noAutofit/>
          </a:bodyPr>
          <a:lstStyle/>
          <a:p>
            <a:pPr marL="0" indent="0">
              <a:buNone/>
            </a:pPr>
            <a:r>
              <a:rPr lang="ja-JP" altLang="en-US" sz="1700" dirty="0"/>
              <a:t>●産業の大分類で</a:t>
            </a:r>
            <a:r>
              <a:rPr lang="en-US" altLang="ja-JP" sz="1700" dirty="0"/>
              <a:t>2012</a:t>
            </a:r>
            <a:r>
              <a:rPr lang="ja-JP" altLang="en-US" sz="1700" dirty="0"/>
              <a:t>年と</a:t>
            </a:r>
            <a:r>
              <a:rPr lang="en-US" altLang="ja-JP" sz="1700" dirty="0"/>
              <a:t>2016</a:t>
            </a:r>
            <a:r>
              <a:rPr lang="ja-JP" altLang="en-US" sz="1700" dirty="0"/>
              <a:t>年を比較してみると事業所数は</a:t>
            </a:r>
            <a:r>
              <a:rPr lang="en-US" altLang="ja-JP" sz="1700" dirty="0"/>
              <a:t>4,835</a:t>
            </a:r>
            <a:r>
              <a:rPr lang="ja-JP" altLang="en-US" sz="1700" dirty="0"/>
              <a:t>社から</a:t>
            </a:r>
            <a:r>
              <a:rPr lang="en-US" altLang="ja-JP" sz="1700" dirty="0"/>
              <a:t>4609</a:t>
            </a:r>
            <a:r>
              <a:rPr lang="ja-JP" altLang="en-US" sz="1700" dirty="0"/>
              <a:t>社に減少している。</a:t>
            </a:r>
            <a:endParaRPr lang="en-US" altLang="ja-JP" sz="1700" dirty="0"/>
          </a:p>
          <a:p>
            <a:pPr marL="0" indent="0">
              <a:buNone/>
            </a:pPr>
            <a:r>
              <a:rPr lang="ja-JP" altLang="en-US" sz="1700" dirty="0"/>
              <a:t>減少の度合いが大きかった産業は</a:t>
            </a:r>
            <a:endParaRPr lang="en-US" altLang="ja-JP" sz="1700" dirty="0"/>
          </a:p>
          <a:p>
            <a:pPr marL="0" indent="0">
              <a:buNone/>
            </a:pPr>
            <a:r>
              <a:rPr lang="ja-JP" altLang="en-US" sz="1700" dirty="0"/>
              <a:t>①情報通信産業　</a:t>
            </a:r>
            <a:r>
              <a:rPr lang="en-US" altLang="ja-JP" sz="1700" dirty="0"/>
              <a:t>44</a:t>
            </a:r>
            <a:r>
              <a:rPr lang="ja-JP" altLang="en-US" sz="1700" dirty="0"/>
              <a:t>→</a:t>
            </a:r>
            <a:r>
              <a:rPr lang="en-US" altLang="ja-JP" sz="1700" dirty="0"/>
              <a:t>25</a:t>
            </a:r>
          </a:p>
          <a:p>
            <a:pPr marL="0" indent="0">
              <a:buNone/>
            </a:pPr>
            <a:r>
              <a:rPr lang="ja-JP" altLang="en-US" sz="1700" dirty="0"/>
              <a:t>②金融・保険業　</a:t>
            </a:r>
            <a:r>
              <a:rPr lang="en-US" altLang="ja-JP" sz="1700" dirty="0"/>
              <a:t>63</a:t>
            </a:r>
            <a:r>
              <a:rPr lang="ja-JP" altLang="en-US" sz="1700" dirty="0"/>
              <a:t>→</a:t>
            </a:r>
            <a:r>
              <a:rPr lang="en-US" altLang="ja-JP" sz="1700" dirty="0"/>
              <a:t>54</a:t>
            </a:r>
          </a:p>
          <a:p>
            <a:pPr marL="0" indent="0">
              <a:buNone/>
            </a:pPr>
            <a:r>
              <a:rPr lang="ja-JP" altLang="en-US" sz="1700" dirty="0"/>
              <a:t>③製造業　</a:t>
            </a:r>
            <a:r>
              <a:rPr lang="en-US" altLang="ja-JP" sz="1700" dirty="0"/>
              <a:t>454</a:t>
            </a:r>
            <a:r>
              <a:rPr lang="ja-JP" altLang="en-US" sz="1700" dirty="0"/>
              <a:t>→</a:t>
            </a:r>
            <a:r>
              <a:rPr lang="en-US" altLang="ja-JP" sz="1700" dirty="0"/>
              <a:t>409</a:t>
            </a:r>
          </a:p>
          <a:p>
            <a:pPr marL="0" indent="0">
              <a:buNone/>
            </a:pPr>
            <a:r>
              <a:rPr lang="ja-JP" altLang="en-US" sz="1700" dirty="0"/>
              <a:t>増加の度合いが大きい産業は</a:t>
            </a:r>
            <a:endParaRPr lang="en-US" altLang="ja-JP" sz="1700" dirty="0"/>
          </a:p>
          <a:p>
            <a:pPr marL="0" indent="0">
              <a:buNone/>
            </a:pPr>
            <a:r>
              <a:rPr lang="ja-JP" altLang="en-US" sz="1700" dirty="0"/>
              <a:t>①医療・福祉業　</a:t>
            </a:r>
            <a:r>
              <a:rPr lang="en-US" altLang="ja-JP" sz="1700" dirty="0"/>
              <a:t>363</a:t>
            </a:r>
            <a:r>
              <a:rPr lang="ja-JP" altLang="en-US" sz="1700" dirty="0"/>
              <a:t>→</a:t>
            </a:r>
            <a:r>
              <a:rPr lang="en-US" altLang="ja-JP" sz="1700" dirty="0"/>
              <a:t>425</a:t>
            </a:r>
          </a:p>
          <a:p>
            <a:pPr marL="0" indent="0">
              <a:buNone/>
            </a:pPr>
            <a:r>
              <a:rPr lang="ja-JP" altLang="en-US" sz="1700" dirty="0"/>
              <a:t>②複合サービス業　</a:t>
            </a:r>
            <a:r>
              <a:rPr lang="en-US" altLang="ja-JP" sz="1700" dirty="0"/>
              <a:t>14</a:t>
            </a:r>
            <a:r>
              <a:rPr lang="ja-JP" altLang="en-US" sz="1700" dirty="0"/>
              <a:t>→</a:t>
            </a:r>
            <a:r>
              <a:rPr lang="en-US" altLang="ja-JP" sz="1700" dirty="0"/>
              <a:t>23</a:t>
            </a:r>
          </a:p>
          <a:p>
            <a:pPr marL="0" indent="0">
              <a:buNone/>
            </a:pPr>
            <a:r>
              <a:rPr lang="ja-JP" altLang="en-US" sz="1700" dirty="0"/>
              <a:t>③農業・林業　</a:t>
            </a:r>
            <a:r>
              <a:rPr lang="en-US" altLang="ja-JP" sz="1700" dirty="0"/>
              <a:t>19</a:t>
            </a:r>
            <a:r>
              <a:rPr lang="ja-JP" altLang="en-US" sz="1700" dirty="0"/>
              <a:t>→</a:t>
            </a:r>
            <a:r>
              <a:rPr lang="en-US" altLang="ja-JP" sz="1700" dirty="0"/>
              <a:t>22</a:t>
            </a:r>
          </a:p>
          <a:p>
            <a:pPr marL="0" indent="0">
              <a:buNone/>
            </a:pPr>
            <a:r>
              <a:rPr lang="ja-JP" altLang="en-US" sz="1700" dirty="0"/>
              <a:t>である。</a:t>
            </a:r>
            <a:endParaRPr lang="en-US" altLang="ja-JP" sz="1700" dirty="0"/>
          </a:p>
          <a:p>
            <a:pPr marL="0" indent="0">
              <a:buNone/>
            </a:pPr>
            <a:endParaRPr lang="ja-JP" altLang="en-US" sz="1700" dirty="0"/>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pic>
        <p:nvPicPr>
          <p:cNvPr id="7" name="図 6">
            <a:extLst>
              <a:ext uri="{FF2B5EF4-FFF2-40B4-BE49-F238E27FC236}">
                <a16:creationId xmlns:a16="http://schemas.microsoft.com/office/drawing/2014/main" id="{5AD04740-BDF3-6DEF-3D67-503D8C34AE55}"/>
              </a:ext>
            </a:extLst>
          </p:cNvPr>
          <p:cNvPicPr>
            <a:picLocks noChangeAspect="1"/>
          </p:cNvPicPr>
          <p:nvPr/>
        </p:nvPicPr>
        <p:blipFill>
          <a:blip r:embed="rId2"/>
          <a:stretch>
            <a:fillRect/>
          </a:stretch>
        </p:blipFill>
        <p:spPr>
          <a:xfrm>
            <a:off x="7965005" y="1724814"/>
            <a:ext cx="3836526" cy="3913971"/>
          </a:xfrm>
          <a:prstGeom prst="rect">
            <a:avLst/>
          </a:prstGeom>
        </p:spPr>
      </p:pic>
      <p:pic>
        <p:nvPicPr>
          <p:cNvPr id="8" name="図 7">
            <a:extLst>
              <a:ext uri="{FF2B5EF4-FFF2-40B4-BE49-F238E27FC236}">
                <a16:creationId xmlns:a16="http://schemas.microsoft.com/office/drawing/2014/main" id="{31A771A0-4A8E-FFBA-0B39-14DB7B11F6B0}"/>
              </a:ext>
            </a:extLst>
          </p:cNvPr>
          <p:cNvPicPr>
            <a:picLocks noChangeAspect="1"/>
          </p:cNvPicPr>
          <p:nvPr/>
        </p:nvPicPr>
        <p:blipFill>
          <a:blip r:embed="rId3"/>
          <a:stretch>
            <a:fillRect/>
          </a:stretch>
        </p:blipFill>
        <p:spPr>
          <a:xfrm>
            <a:off x="4121121" y="1724814"/>
            <a:ext cx="3764280" cy="4587240"/>
          </a:xfrm>
          <a:prstGeom prst="rect">
            <a:avLst/>
          </a:prstGeom>
        </p:spPr>
      </p:pic>
      <p:sp>
        <p:nvSpPr>
          <p:cNvPr id="9" name="テキスト ボックス 8">
            <a:extLst>
              <a:ext uri="{FF2B5EF4-FFF2-40B4-BE49-F238E27FC236}">
                <a16:creationId xmlns:a16="http://schemas.microsoft.com/office/drawing/2014/main" id="{A4A15397-7864-DE51-1CE9-9A08D0795452}"/>
              </a:ext>
            </a:extLst>
          </p:cNvPr>
          <p:cNvSpPr txBox="1"/>
          <p:nvPr/>
        </p:nvSpPr>
        <p:spPr>
          <a:xfrm>
            <a:off x="8489575" y="2155436"/>
            <a:ext cx="466165" cy="230832"/>
          </a:xfrm>
          <a:prstGeom prst="rect">
            <a:avLst/>
          </a:prstGeom>
          <a:noFill/>
          <a:ln>
            <a:solidFill>
              <a:srgbClr val="FF0000"/>
            </a:solidFill>
          </a:ln>
        </p:spPr>
        <p:txBody>
          <a:bodyPr wrap="square" rtlCol="0">
            <a:spAutoFit/>
          </a:bodyPr>
          <a:lstStyle/>
          <a:p>
            <a:r>
              <a:rPr kumimoji="1" lang="ja-JP" altLang="en-US" sz="900" dirty="0">
                <a:solidFill>
                  <a:srgbClr val="FF0000"/>
                </a:solidFill>
              </a:rPr>
              <a:t>増加</a:t>
            </a:r>
          </a:p>
        </p:txBody>
      </p:sp>
      <p:sp>
        <p:nvSpPr>
          <p:cNvPr id="10" name="テキスト ボックス 9">
            <a:extLst>
              <a:ext uri="{FF2B5EF4-FFF2-40B4-BE49-F238E27FC236}">
                <a16:creationId xmlns:a16="http://schemas.microsoft.com/office/drawing/2014/main" id="{7F347EAF-EA37-97CC-BBF2-7E8DC660DEFB}"/>
              </a:ext>
            </a:extLst>
          </p:cNvPr>
          <p:cNvSpPr txBox="1"/>
          <p:nvPr/>
        </p:nvSpPr>
        <p:spPr>
          <a:xfrm>
            <a:off x="8552327" y="3011862"/>
            <a:ext cx="466165" cy="230832"/>
          </a:xfrm>
          <a:prstGeom prst="rect">
            <a:avLst/>
          </a:prstGeom>
          <a:noFill/>
          <a:ln>
            <a:solidFill>
              <a:schemeClr val="tx1"/>
            </a:solidFill>
          </a:ln>
        </p:spPr>
        <p:txBody>
          <a:bodyPr wrap="square" rtlCol="0">
            <a:spAutoFit/>
          </a:bodyPr>
          <a:lstStyle/>
          <a:p>
            <a:r>
              <a:rPr kumimoji="1" lang="ja-JP" altLang="en-US" sz="900" dirty="0"/>
              <a:t>減少</a:t>
            </a:r>
          </a:p>
        </p:txBody>
      </p:sp>
      <p:sp>
        <p:nvSpPr>
          <p:cNvPr id="11" name="テキスト ボックス 10">
            <a:extLst>
              <a:ext uri="{FF2B5EF4-FFF2-40B4-BE49-F238E27FC236}">
                <a16:creationId xmlns:a16="http://schemas.microsoft.com/office/drawing/2014/main" id="{83B41364-B087-1293-ADAA-67EEB6871FE6}"/>
              </a:ext>
            </a:extLst>
          </p:cNvPr>
          <p:cNvSpPr txBox="1"/>
          <p:nvPr/>
        </p:nvSpPr>
        <p:spPr>
          <a:xfrm>
            <a:off x="4899211" y="1306471"/>
            <a:ext cx="2393577" cy="369332"/>
          </a:xfrm>
          <a:prstGeom prst="rect">
            <a:avLst/>
          </a:prstGeom>
          <a:noFill/>
        </p:spPr>
        <p:txBody>
          <a:bodyPr wrap="square" rtlCol="0">
            <a:spAutoFit/>
          </a:bodyPr>
          <a:lstStyle/>
          <a:p>
            <a:pPr algn="ctr"/>
            <a:r>
              <a:rPr kumimoji="1" lang="ja-JP" altLang="en-US" dirty="0"/>
              <a:t>事業所数推移</a:t>
            </a:r>
          </a:p>
        </p:txBody>
      </p:sp>
      <p:sp>
        <p:nvSpPr>
          <p:cNvPr id="12" name="テキスト ボックス 11">
            <a:extLst>
              <a:ext uri="{FF2B5EF4-FFF2-40B4-BE49-F238E27FC236}">
                <a16:creationId xmlns:a16="http://schemas.microsoft.com/office/drawing/2014/main" id="{AF9E2058-276D-4EE1-7550-DFFFCEC80C30}"/>
              </a:ext>
            </a:extLst>
          </p:cNvPr>
          <p:cNvSpPr txBox="1"/>
          <p:nvPr/>
        </p:nvSpPr>
        <p:spPr>
          <a:xfrm>
            <a:off x="8552327" y="1386127"/>
            <a:ext cx="2393577" cy="369332"/>
          </a:xfrm>
          <a:prstGeom prst="rect">
            <a:avLst/>
          </a:prstGeom>
          <a:noFill/>
        </p:spPr>
        <p:txBody>
          <a:bodyPr wrap="square" rtlCol="0">
            <a:spAutoFit/>
          </a:bodyPr>
          <a:lstStyle/>
          <a:p>
            <a:pPr algn="ctr"/>
            <a:r>
              <a:rPr kumimoji="1" lang="ja-JP" altLang="en-US" dirty="0"/>
              <a:t>事業所数増減</a:t>
            </a:r>
          </a:p>
        </p:txBody>
      </p:sp>
      <p:sp>
        <p:nvSpPr>
          <p:cNvPr id="2" name="テキスト ボックス 1">
            <a:extLst>
              <a:ext uri="{FF2B5EF4-FFF2-40B4-BE49-F238E27FC236}">
                <a16:creationId xmlns:a16="http://schemas.microsoft.com/office/drawing/2014/main" id="{AF8057EE-82D7-E75A-58B4-18F183FDAF4E}"/>
              </a:ext>
            </a:extLst>
          </p:cNvPr>
          <p:cNvSpPr txBox="1"/>
          <p:nvPr/>
        </p:nvSpPr>
        <p:spPr>
          <a:xfrm>
            <a:off x="8368048" y="6090329"/>
            <a:ext cx="3433483" cy="230832"/>
          </a:xfrm>
          <a:prstGeom prst="rect">
            <a:avLst/>
          </a:prstGeom>
          <a:noFill/>
        </p:spPr>
        <p:txBody>
          <a:bodyPr wrap="square" rtlCol="0">
            <a:spAutoFit/>
          </a:bodyPr>
          <a:lstStyle/>
          <a:p>
            <a:r>
              <a:rPr kumimoji="1" lang="ja-JP" altLang="en-US" sz="900" dirty="0"/>
              <a:t>出典：</a:t>
            </a:r>
            <a:r>
              <a:rPr kumimoji="1" lang="en-US" altLang="ja-JP" sz="900" dirty="0"/>
              <a:t>RESAS</a:t>
            </a:r>
            <a:r>
              <a:rPr kumimoji="1" lang="ja-JP" altLang="en-US" sz="900" dirty="0"/>
              <a:t>　産業構造マップ　全産業　事業所数　</a:t>
            </a:r>
            <a:r>
              <a:rPr kumimoji="1" lang="en-US" altLang="ja-JP" sz="900" dirty="0"/>
              <a:t>2016</a:t>
            </a:r>
            <a:r>
              <a:rPr kumimoji="1" lang="ja-JP" altLang="en-US" sz="900" dirty="0"/>
              <a:t>年</a:t>
            </a:r>
          </a:p>
        </p:txBody>
      </p:sp>
    </p:spTree>
    <p:extLst>
      <p:ext uri="{BB962C8B-B14F-4D97-AF65-F5344CB8AC3E}">
        <p14:creationId xmlns:p14="http://schemas.microsoft.com/office/powerpoint/2010/main" val="209976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71087ED-7918-B41D-E992-4B786ADBDE60}"/>
              </a:ext>
            </a:extLst>
          </p:cNvPr>
          <p:cNvSpPr>
            <a:spLocks noGrp="1"/>
          </p:cNvSpPr>
          <p:nvPr>
            <p:ph type="title"/>
          </p:nvPr>
        </p:nvSpPr>
        <p:spPr>
          <a:xfrm>
            <a:off x="634218" y="1222009"/>
            <a:ext cx="2566182" cy="830629"/>
          </a:xfrm>
        </p:spPr>
        <p:txBody>
          <a:bodyPr>
            <a:normAutofit/>
          </a:bodyPr>
          <a:lstStyle/>
          <a:p>
            <a:r>
              <a:rPr lang="ja-JP" altLang="en-US" sz="2400" dirty="0"/>
              <a:t>従業者数　（</a:t>
            </a:r>
            <a:r>
              <a:rPr lang="en-US" altLang="ja-JP" sz="2400" dirty="0"/>
              <a:t>2016</a:t>
            </a:r>
            <a:r>
              <a:rPr lang="ja-JP" altLang="en-US" sz="2400" dirty="0"/>
              <a:t>年）</a:t>
            </a:r>
          </a:p>
        </p:txBody>
      </p:sp>
      <p:sp>
        <p:nvSpPr>
          <p:cNvPr id="6" name="テキスト プレースホルダー 5">
            <a:extLst>
              <a:ext uri="{FF2B5EF4-FFF2-40B4-BE49-F238E27FC236}">
                <a16:creationId xmlns:a16="http://schemas.microsoft.com/office/drawing/2014/main" id="{A3647A89-5A1B-99D8-3B17-EEE8B0919043}"/>
              </a:ext>
            </a:extLst>
          </p:cNvPr>
          <p:cNvSpPr>
            <a:spLocks noGrp="1"/>
          </p:cNvSpPr>
          <p:nvPr>
            <p:ph type="body" sz="half" idx="4294967295"/>
          </p:nvPr>
        </p:nvSpPr>
        <p:spPr>
          <a:xfrm>
            <a:off x="634218" y="2052638"/>
            <a:ext cx="3200400" cy="4165600"/>
          </a:xfrm>
        </p:spPr>
        <p:txBody>
          <a:bodyPr>
            <a:noAutofit/>
          </a:bodyPr>
          <a:lstStyle/>
          <a:p>
            <a:pPr marL="0" indent="0">
              <a:buNone/>
            </a:pPr>
            <a:r>
              <a:rPr lang="ja-JP" altLang="en-US" sz="1700" dirty="0"/>
              <a:t>業種ごとの従業者数を面の大きさで示したグラフである。もっとも多いのは「製造業」で、</a:t>
            </a:r>
            <a:r>
              <a:rPr lang="en-US" altLang="ja-JP" sz="1700" dirty="0"/>
              <a:t>13,040</a:t>
            </a:r>
            <a:r>
              <a:rPr lang="ja-JP" altLang="en-US" sz="1700" dirty="0"/>
              <a:t>人（全体の</a:t>
            </a:r>
            <a:r>
              <a:rPr lang="en-US" altLang="ja-JP" sz="1700" dirty="0"/>
              <a:t>25.2</a:t>
            </a:r>
            <a:r>
              <a:rPr lang="ja-JP" altLang="en-US" sz="1700" dirty="0"/>
              <a:t>％）。その後、「卸売業、小売業」の</a:t>
            </a:r>
            <a:r>
              <a:rPr lang="en-US" altLang="ja-JP" sz="1700" dirty="0"/>
              <a:t>9,574</a:t>
            </a:r>
            <a:r>
              <a:rPr lang="ja-JP" altLang="en-US" sz="1700" dirty="0"/>
              <a:t>人、「医療、福祉」の</a:t>
            </a:r>
            <a:r>
              <a:rPr lang="en-US" altLang="ja-JP" sz="1700" dirty="0"/>
              <a:t>8,700</a:t>
            </a:r>
            <a:r>
              <a:rPr lang="ja-JP" altLang="en-US" sz="1700" dirty="0"/>
              <a:t>人が続く。</a:t>
            </a:r>
            <a:endParaRPr lang="en-US" altLang="ja-JP" sz="1700" dirty="0"/>
          </a:p>
          <a:p>
            <a:pPr marL="0" indent="0">
              <a:buNone/>
            </a:pPr>
            <a:r>
              <a:rPr lang="ja-JP" altLang="en-US" sz="1700" dirty="0"/>
              <a:t>事業所構成では製造業事業者数は第</a:t>
            </a:r>
            <a:r>
              <a:rPr lang="en-US" altLang="ja-JP" sz="1700" dirty="0"/>
              <a:t>6</a:t>
            </a:r>
            <a:r>
              <a:rPr lang="ja-JP" altLang="en-US" sz="1700" dirty="0"/>
              <a:t>位（</a:t>
            </a:r>
            <a:r>
              <a:rPr lang="en-US" altLang="ja-JP" sz="1700" dirty="0"/>
              <a:t>409</a:t>
            </a:r>
            <a:r>
              <a:rPr lang="ja-JP" altLang="en-US" sz="1700" dirty="0"/>
              <a:t>社）であったが、従業者数では第</a:t>
            </a:r>
            <a:r>
              <a:rPr lang="en-US" altLang="ja-JP" sz="1700" dirty="0"/>
              <a:t>1</a:t>
            </a:r>
            <a:r>
              <a:rPr lang="ja-JP" altLang="en-US" sz="1700" dirty="0"/>
              <a:t>位となっている。このことから市内製造業は大企業で、従業員数が多いことがわかる。また、医療、福祉も同様の傾向が見られる。</a:t>
            </a:r>
          </a:p>
        </p:txBody>
      </p:sp>
      <p:sp>
        <p:nvSpPr>
          <p:cNvPr id="3" name="テキスト ボックス 2">
            <a:extLst>
              <a:ext uri="{FF2B5EF4-FFF2-40B4-BE49-F238E27FC236}">
                <a16:creationId xmlns:a16="http://schemas.microsoft.com/office/drawing/2014/main" id="{D48F7B52-94F1-36E6-D711-D8393F02F75A}"/>
              </a:ext>
            </a:extLst>
          </p:cNvPr>
          <p:cNvSpPr txBox="1"/>
          <p:nvPr/>
        </p:nvSpPr>
        <p:spPr>
          <a:xfrm>
            <a:off x="634218" y="437117"/>
            <a:ext cx="3305908" cy="523220"/>
          </a:xfrm>
          <a:prstGeom prst="rect">
            <a:avLst/>
          </a:prstGeom>
          <a:noFill/>
        </p:spPr>
        <p:txBody>
          <a:bodyPr wrap="square" rtlCol="0">
            <a:spAutoFit/>
          </a:bodyPr>
          <a:lstStyle/>
          <a:p>
            <a:r>
              <a:rPr lang="ja-JP" altLang="en-US" sz="2800" dirty="0"/>
              <a:t>２</a:t>
            </a:r>
            <a:r>
              <a:rPr kumimoji="1" lang="ja-JP" altLang="en-US" sz="2800" dirty="0"/>
              <a:t>．産業構造</a:t>
            </a:r>
          </a:p>
        </p:txBody>
      </p:sp>
      <p:sp>
        <p:nvSpPr>
          <p:cNvPr id="5" name="テキスト ボックス 4">
            <a:extLst>
              <a:ext uri="{FF2B5EF4-FFF2-40B4-BE49-F238E27FC236}">
                <a16:creationId xmlns:a16="http://schemas.microsoft.com/office/drawing/2014/main" id="{76B42BA8-3AE2-69B1-E38F-A48B1BBF3AE5}"/>
              </a:ext>
            </a:extLst>
          </p:cNvPr>
          <p:cNvSpPr txBox="1"/>
          <p:nvPr/>
        </p:nvSpPr>
        <p:spPr>
          <a:xfrm>
            <a:off x="8251874" y="673037"/>
            <a:ext cx="3243961" cy="338554"/>
          </a:xfrm>
          <a:prstGeom prst="rect">
            <a:avLst/>
          </a:prstGeom>
          <a:noFill/>
        </p:spPr>
        <p:txBody>
          <a:bodyPr wrap="square" rtlCol="0">
            <a:spAutoFit/>
          </a:bodyPr>
          <a:lstStyle/>
          <a:p>
            <a:r>
              <a:rPr kumimoji="1" lang="ja-JP" altLang="en-US" sz="1600" dirty="0"/>
              <a:t>従業者数</a:t>
            </a:r>
            <a:r>
              <a:rPr kumimoji="1" lang="en-US" altLang="ja-JP" sz="1600" dirty="0"/>
              <a:t>(</a:t>
            </a:r>
            <a:r>
              <a:rPr kumimoji="1" lang="ja-JP" altLang="en-US" sz="1600" dirty="0"/>
              <a:t>事業所単位</a:t>
            </a:r>
            <a:r>
              <a:rPr kumimoji="1" lang="en-US" altLang="ja-JP" sz="1600" dirty="0"/>
              <a:t>):51,583</a:t>
            </a:r>
            <a:r>
              <a:rPr kumimoji="1" lang="ja-JP" altLang="en-US" sz="1600" dirty="0"/>
              <a:t>人</a:t>
            </a:r>
          </a:p>
        </p:txBody>
      </p:sp>
      <p:pic>
        <p:nvPicPr>
          <p:cNvPr id="9" name="図 8">
            <a:extLst>
              <a:ext uri="{FF2B5EF4-FFF2-40B4-BE49-F238E27FC236}">
                <a16:creationId xmlns:a16="http://schemas.microsoft.com/office/drawing/2014/main" id="{03A43229-1E52-CC2C-D074-3FD32C683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183" y="960337"/>
            <a:ext cx="6991984" cy="4648346"/>
          </a:xfrm>
          <a:prstGeom prst="rect">
            <a:avLst/>
          </a:prstGeom>
        </p:spPr>
      </p:pic>
    </p:spTree>
    <p:extLst>
      <p:ext uri="{BB962C8B-B14F-4D97-AF65-F5344CB8AC3E}">
        <p14:creationId xmlns:p14="http://schemas.microsoft.com/office/powerpoint/2010/main" val="14432577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2121</Words>
  <Application>Microsoft Office PowerPoint</Application>
  <PresentationFormat>ワイド画面</PresentationFormat>
  <Paragraphs>161</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游ゴシック Light</vt:lpstr>
      <vt:lpstr>Arial</vt:lpstr>
      <vt:lpstr>Office テーマ</vt:lpstr>
      <vt:lpstr>RESASを用いた秦野市の分析</vt:lpstr>
      <vt:lpstr>テーマ</vt:lpstr>
      <vt:lpstr>年齢別人口推移（１）</vt:lpstr>
      <vt:lpstr>年齢別人口推移（２）</vt:lpstr>
      <vt:lpstr>人口ピラミッド</vt:lpstr>
      <vt:lpstr>滞在人口</vt:lpstr>
      <vt:lpstr>事業所数（事業所単位）大分類</vt:lpstr>
      <vt:lpstr>事業所数の推移</vt:lpstr>
      <vt:lpstr>従業者数　（2016年）</vt:lpstr>
      <vt:lpstr>従業者数の推移</vt:lpstr>
      <vt:lpstr>まとめ</vt:lpstr>
      <vt:lpstr>地域内産業の構成割合</vt:lpstr>
      <vt:lpstr>年間商品販売額の推移</vt:lpstr>
      <vt:lpstr>事業所数の推移</vt:lpstr>
      <vt:lpstr>製造品出荷額等の推移</vt:lpstr>
      <vt:lpstr>事業所数の推移</vt:lpstr>
      <vt:lpstr>地域経済循環図(2018年)</vt:lpstr>
      <vt:lpstr>生産分析(2018年)</vt:lpstr>
      <vt:lpstr>From-to分析(滞在人口)（2022年6月）</vt:lpstr>
      <vt:lpstr>目的地検索ランキング(2021年3月･休日)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年齢別人口推移</dc:title>
  <dc:creator>hcci11</dc:creator>
  <cp:lastModifiedBy>hcci11</cp:lastModifiedBy>
  <cp:revision>32</cp:revision>
  <cp:lastPrinted>2023-03-20T07:36:56Z</cp:lastPrinted>
  <dcterms:created xsi:type="dcterms:W3CDTF">2022-10-25T01:58:57Z</dcterms:created>
  <dcterms:modified xsi:type="dcterms:W3CDTF">2023-03-20T07:38:04Z</dcterms:modified>
</cp:coreProperties>
</file>