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74" r:id="rId4"/>
    <p:sldId id="259" r:id="rId5"/>
    <p:sldId id="261" r:id="rId6"/>
    <p:sldId id="263" r:id="rId7"/>
    <p:sldId id="275" r:id="rId8"/>
    <p:sldId id="276" r:id="rId9"/>
    <p:sldId id="265" r:id="rId10"/>
    <p:sldId id="267" r:id="rId11"/>
    <p:sldId id="277" r:id="rId12"/>
    <p:sldId id="270" r:id="rId13"/>
    <p:sldId id="272" r:id="rId14"/>
  </p:sldIdLst>
  <p:sldSz cx="12192000" cy="6858000"/>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84871" cy="50267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9" y="1"/>
            <a:ext cx="2984871" cy="502675"/>
          </a:xfrm>
          <a:prstGeom prst="rect">
            <a:avLst/>
          </a:prstGeom>
        </p:spPr>
        <p:txBody>
          <a:bodyPr vert="horz" lIns="96616" tIns="48308" rIns="96616" bIns="48308" rtlCol="0"/>
          <a:lstStyle>
            <a:lvl1pPr algn="r">
              <a:defRPr sz="1300"/>
            </a:lvl1pPr>
          </a:lstStyle>
          <a:p>
            <a:fld id="{55930685-BD0D-4CB7-BCFB-AA5592797B7C}" type="datetimeFigureOut">
              <a:rPr kumimoji="1" lang="ja-JP" altLang="en-US" smtClean="0"/>
              <a:t>2025/5/14</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616" tIns="48308" rIns="96616" bIns="483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516040"/>
            <a:ext cx="2984871" cy="502674"/>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9" y="9516040"/>
            <a:ext cx="2984871" cy="502674"/>
          </a:xfrm>
          <a:prstGeom prst="rect">
            <a:avLst/>
          </a:prstGeom>
        </p:spPr>
        <p:txBody>
          <a:bodyPr vert="horz" lIns="96616" tIns="48308" rIns="96616" bIns="48308" rtlCol="0" anchor="b"/>
          <a:lstStyle>
            <a:lvl1pPr algn="r">
              <a:defRPr sz="1300"/>
            </a:lvl1pPr>
          </a:lstStyle>
          <a:p>
            <a:fld id="{7464FF18-F4A2-4BD1-8957-C6D4659F3A0A}" type="slidenum">
              <a:rPr kumimoji="1" lang="ja-JP" altLang="en-US" smtClean="0"/>
              <a:t>‹#›</a:t>
            </a:fld>
            <a:endParaRPr kumimoji="1" lang="ja-JP" altLang="en-US"/>
          </a:p>
        </p:txBody>
      </p:sp>
    </p:spTree>
    <p:extLst>
      <p:ext uri="{BB962C8B-B14F-4D97-AF65-F5344CB8AC3E}">
        <p14:creationId xmlns:p14="http://schemas.microsoft.com/office/powerpoint/2010/main" val="40663057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97FDE-7C17-2064-AC9F-A4B7F14C090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C139C9C-9F49-B184-4936-C09A954C67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A36639D-B8C9-6F96-AA06-F2FD2AF27498}"/>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221192FE-2367-60F4-4397-D95EFAAB1D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8F062A-DDE9-D815-86BE-020B08B74FD9}"/>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2103486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1B7DF-5CC6-78D1-29E9-B43ABDEFBC9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4E78846-47DE-2CFB-193E-4C9B6AF4C75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10D324-7CC6-E5FA-68FD-606311108729}"/>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8E2AFB50-EFA6-4FFD-7BB8-00987A8B23D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95B104-871E-FCED-E325-807F613D2CC7}"/>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412844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E700C23-357A-0FCA-3755-BA6ABBE4D2F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E42D1A5-3A85-1AF4-11A1-1D8E1B5D518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C29E9C-9FF2-051F-23BC-28938054A6C2}"/>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2DF1190E-8A60-7AD1-E609-47EDDA796A1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C1EA08-D5EB-F66F-7D2F-CB61DEDD7C50}"/>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24108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A53CFF-CD87-B41E-7C3D-BD36A7DF135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912F26-A947-DB70-C940-C1C587BF846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1F09E94-1F32-DBA3-EC1B-B027EF8BD027}"/>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138342DC-7C58-FABD-9E71-CBE5A041B75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30FB56-05E9-AC77-DE81-F0D8A09E9790}"/>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328450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4BDD24-81F2-5203-12E6-B2329D5A29E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DB117EC-8F52-EA80-9220-1EB58B54E9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CAA71CB-7342-3EBB-CE03-47E1B4C4A3CC}"/>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258904CF-788B-CF4B-5CDF-F993A254511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00D40F7-9C6F-8D32-0A0B-C56491A52B9D}"/>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303954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3A3DEA-D15E-5B4C-73A6-5370EABF1B9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E2C5429-2B38-3786-FF2B-A324D34D9BE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DA46BB3-324D-BF00-62BD-2C9281C1B61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B3B181E-BDAB-C0BE-9C3D-3744BC9AA315}"/>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6" name="フッター プレースホルダー 5">
            <a:extLst>
              <a:ext uri="{FF2B5EF4-FFF2-40B4-BE49-F238E27FC236}">
                <a16:creationId xmlns:a16="http://schemas.microsoft.com/office/drawing/2014/main" id="{87C4F2AD-B2EC-2DA5-BE2C-99557DD898F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4EB71EC-9D94-1537-AD99-88876644E726}"/>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46475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9E2551-F8CE-44FB-1D88-D2951686868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8576D63-7C63-97F3-A48C-7707C88246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0F32A83-C00E-A3E4-B111-42EC1B600C8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0DD0E17-10D0-373C-D0E7-94BCC28D38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2F5709C-59A7-8544-B975-626074200EB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AC152C-018F-43F5-FFCC-49398C480521}"/>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8" name="フッター プレースホルダー 7">
            <a:extLst>
              <a:ext uri="{FF2B5EF4-FFF2-40B4-BE49-F238E27FC236}">
                <a16:creationId xmlns:a16="http://schemas.microsoft.com/office/drawing/2014/main" id="{9FD3894E-8489-2434-B498-EBB8F492B78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F7F723D-2255-D63C-1A1A-612B09CFD544}"/>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3188641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CEE8D0-6308-47E8-D364-F14DB705AB9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7960733-2582-CC6A-52FE-C68D5F9C86D5}"/>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4" name="フッター プレースホルダー 3">
            <a:extLst>
              <a:ext uri="{FF2B5EF4-FFF2-40B4-BE49-F238E27FC236}">
                <a16:creationId xmlns:a16="http://schemas.microsoft.com/office/drawing/2014/main" id="{70150BA5-9E22-B668-4E7A-8F19AAB109C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131BBCD-2EFE-A4E3-28A5-5059551FD123}"/>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128484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484B502-79C5-F618-7644-6C8A7461CF48}"/>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3" name="フッター プレースホルダー 2">
            <a:extLst>
              <a:ext uri="{FF2B5EF4-FFF2-40B4-BE49-F238E27FC236}">
                <a16:creationId xmlns:a16="http://schemas.microsoft.com/office/drawing/2014/main" id="{11FE15D6-34B5-AC2A-4EAF-D6C6497D22D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8DC064C-CF48-213D-B3A2-BD99F4E44FB3}"/>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3767332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B674F9-4275-B9CA-53FB-BA83398371E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2720D27-D3CE-4AE0-5435-9EEB43802E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E441B0F-23FD-A224-C731-589A1299EC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BCA346F-CCDC-9840-D25A-93E24A2DA5D1}"/>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6" name="フッター プレースホルダー 5">
            <a:extLst>
              <a:ext uri="{FF2B5EF4-FFF2-40B4-BE49-F238E27FC236}">
                <a16:creationId xmlns:a16="http://schemas.microsoft.com/office/drawing/2014/main" id="{01FDC375-672F-3858-3DDE-8E76FFA785A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D4419E7-3886-C38C-A7A2-96B32C53016D}"/>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896432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EDCE51-D251-516C-60F5-4BFD55D272E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60FEF8D-9FFA-1279-8953-906CECA694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6DBC878-F3D3-DB45-8157-A63420AB08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9B1EC22-16C5-AF36-98A0-7588AD403785}"/>
              </a:ext>
            </a:extLst>
          </p:cNvPr>
          <p:cNvSpPr>
            <a:spLocks noGrp="1"/>
          </p:cNvSpPr>
          <p:nvPr>
            <p:ph type="dt" sz="half" idx="10"/>
          </p:nvPr>
        </p:nvSpPr>
        <p:spPr/>
        <p:txBody>
          <a:bodyPr/>
          <a:lstStyle/>
          <a:p>
            <a:fld id="{F12A9690-8409-4E9F-BB80-AF06C612EC0F}" type="datetimeFigureOut">
              <a:rPr kumimoji="1" lang="ja-JP" altLang="en-US" smtClean="0"/>
              <a:t>2025/5/14</a:t>
            </a:fld>
            <a:endParaRPr kumimoji="1" lang="ja-JP" altLang="en-US"/>
          </a:p>
        </p:txBody>
      </p:sp>
      <p:sp>
        <p:nvSpPr>
          <p:cNvPr id="6" name="フッター プレースホルダー 5">
            <a:extLst>
              <a:ext uri="{FF2B5EF4-FFF2-40B4-BE49-F238E27FC236}">
                <a16:creationId xmlns:a16="http://schemas.microsoft.com/office/drawing/2014/main" id="{5BC841A0-4570-5E9C-8965-D84CC98F5B4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9C753DB-5048-177C-6AD2-2111B40B8F07}"/>
              </a:ext>
            </a:extLst>
          </p:cNvPr>
          <p:cNvSpPr>
            <a:spLocks noGrp="1"/>
          </p:cNvSpPr>
          <p:nvPr>
            <p:ph type="sldNum" sz="quarter" idx="12"/>
          </p:nvPr>
        </p:nvSpPr>
        <p:spPr/>
        <p:txBody>
          <a:body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365147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CC83B3B-5BEA-4296-9B6A-C578624E01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04F059A-8363-FFBC-F2EB-0F0E09DA5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25829E7-66A5-BE5C-1033-16DCA88DB5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2A9690-8409-4E9F-BB80-AF06C612EC0F}"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0B3103F3-CF5E-1CBD-22EB-DB503F3A90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5F4B441-3BBE-A82B-9D07-C93B56F60F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69C1E-F49B-47E7-97DC-42010B13AD5F}" type="slidenum">
              <a:rPr kumimoji="1" lang="ja-JP" altLang="en-US" smtClean="0"/>
              <a:t>‹#›</a:t>
            </a:fld>
            <a:endParaRPr kumimoji="1" lang="ja-JP" altLang="en-US"/>
          </a:p>
        </p:txBody>
      </p:sp>
    </p:spTree>
    <p:extLst>
      <p:ext uri="{BB962C8B-B14F-4D97-AF65-F5344CB8AC3E}">
        <p14:creationId xmlns:p14="http://schemas.microsoft.com/office/powerpoint/2010/main" val="328964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046DAD43-C249-758B-073D-44B7A061949A}"/>
              </a:ext>
            </a:extLst>
          </p:cNvPr>
          <p:cNvSpPr>
            <a:spLocks noGrp="1"/>
          </p:cNvSpPr>
          <p:nvPr>
            <p:ph type="ctrTitle"/>
          </p:nvPr>
        </p:nvSpPr>
        <p:spPr/>
        <p:txBody>
          <a:bodyPr>
            <a:normAutofit/>
          </a:bodyPr>
          <a:lstStyle/>
          <a:p>
            <a:pPr algn="l"/>
            <a:r>
              <a:rPr lang="ja-JP" altLang="en-US" sz="4800" dirty="0"/>
              <a:t>　令和６年度</a:t>
            </a:r>
            <a:br>
              <a:rPr lang="en-US" altLang="ja-JP" sz="4800" dirty="0"/>
            </a:br>
            <a:r>
              <a:rPr lang="ja-JP" altLang="en-US" sz="4800" dirty="0"/>
              <a:t>　</a:t>
            </a:r>
            <a:r>
              <a:rPr lang="en-US" altLang="ja-JP" sz="4800" dirty="0"/>
              <a:t>RESAS</a:t>
            </a:r>
            <a:r>
              <a:rPr lang="ja-JP" altLang="en-US" sz="4800" dirty="0"/>
              <a:t>を用いた秦野市の分析</a:t>
            </a:r>
          </a:p>
        </p:txBody>
      </p:sp>
      <p:sp>
        <p:nvSpPr>
          <p:cNvPr id="6" name="字幕 5">
            <a:extLst>
              <a:ext uri="{FF2B5EF4-FFF2-40B4-BE49-F238E27FC236}">
                <a16:creationId xmlns:a16="http://schemas.microsoft.com/office/drawing/2014/main" id="{7ECC5AA6-B7C8-9E0A-9C20-0C5A80BE0BD3}"/>
              </a:ext>
            </a:extLst>
          </p:cNvPr>
          <p:cNvSpPr>
            <a:spLocks noGrp="1"/>
          </p:cNvSpPr>
          <p:nvPr>
            <p:ph type="subTitle" idx="1"/>
          </p:nvPr>
        </p:nvSpPr>
        <p:spPr/>
        <p:txBody>
          <a:bodyPr/>
          <a:lstStyle/>
          <a:p>
            <a:endParaRPr lang="en-US" altLang="ja-JP" dirty="0"/>
          </a:p>
          <a:p>
            <a:r>
              <a:rPr lang="ja-JP" altLang="en-US" sz="4400" dirty="0"/>
              <a:t>秦野商工会議所</a:t>
            </a:r>
          </a:p>
        </p:txBody>
      </p:sp>
    </p:spTree>
    <p:extLst>
      <p:ext uri="{BB962C8B-B14F-4D97-AF65-F5344CB8AC3E}">
        <p14:creationId xmlns:p14="http://schemas.microsoft.com/office/powerpoint/2010/main" val="2772379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71087ED-7918-B41D-E992-4B786ADBDE60}"/>
              </a:ext>
            </a:extLst>
          </p:cNvPr>
          <p:cNvSpPr>
            <a:spLocks noGrp="1"/>
          </p:cNvSpPr>
          <p:nvPr>
            <p:ph type="title"/>
          </p:nvPr>
        </p:nvSpPr>
        <p:spPr>
          <a:xfrm>
            <a:off x="808676" y="854421"/>
            <a:ext cx="2566182" cy="830629"/>
          </a:xfrm>
        </p:spPr>
        <p:txBody>
          <a:bodyPr>
            <a:normAutofit/>
          </a:bodyPr>
          <a:lstStyle/>
          <a:p>
            <a:r>
              <a:rPr lang="ja-JP" altLang="en-US" sz="2400" dirty="0"/>
              <a:t>事業所数の推移</a:t>
            </a:r>
          </a:p>
        </p:txBody>
      </p:sp>
      <p:sp>
        <p:nvSpPr>
          <p:cNvPr id="6" name="テキスト プレースホルダー 5">
            <a:extLst>
              <a:ext uri="{FF2B5EF4-FFF2-40B4-BE49-F238E27FC236}">
                <a16:creationId xmlns:a16="http://schemas.microsoft.com/office/drawing/2014/main" id="{A3647A89-5A1B-99D8-3B17-EEE8B0919043}"/>
              </a:ext>
            </a:extLst>
          </p:cNvPr>
          <p:cNvSpPr>
            <a:spLocks noGrp="1"/>
          </p:cNvSpPr>
          <p:nvPr>
            <p:ph type="body" sz="half" idx="4294967295"/>
          </p:nvPr>
        </p:nvSpPr>
        <p:spPr>
          <a:xfrm>
            <a:off x="634218" y="1735730"/>
            <a:ext cx="2915098" cy="3539550"/>
          </a:xfrm>
        </p:spPr>
        <p:txBody>
          <a:bodyPr>
            <a:noAutofit/>
          </a:bodyPr>
          <a:lstStyle/>
          <a:p>
            <a:pPr marL="0" indent="0">
              <a:lnSpc>
                <a:spcPct val="100000"/>
              </a:lnSpc>
              <a:spcBef>
                <a:spcPts val="0"/>
              </a:spcBef>
              <a:buNone/>
            </a:pPr>
            <a:r>
              <a:rPr lang="ja-JP" altLang="en-US" sz="2000" dirty="0"/>
              <a:t>小売業・卸売業の事業所数の推移を示したグラフである。</a:t>
            </a:r>
            <a:r>
              <a:rPr lang="en-US" altLang="ja-JP" sz="2000" dirty="0"/>
              <a:t>2021</a:t>
            </a:r>
            <a:r>
              <a:rPr lang="ja-JP" altLang="en-US" sz="2000" dirty="0"/>
              <a:t>年の事業所数は、９３９事業所。９年前の</a:t>
            </a:r>
            <a:r>
              <a:rPr lang="en-US" altLang="ja-JP" sz="2000" dirty="0"/>
              <a:t>2012</a:t>
            </a:r>
            <a:r>
              <a:rPr lang="ja-JP" altLang="en-US" sz="2000" dirty="0"/>
              <a:t>年と比較すると</a:t>
            </a:r>
            <a:r>
              <a:rPr lang="en-US" altLang="ja-JP" sz="2000" dirty="0"/>
              <a:t>15.4</a:t>
            </a:r>
            <a:r>
              <a:rPr lang="ja-JP" altLang="en-US" sz="2000" dirty="0"/>
              <a:t>ポイント減となっている。</a:t>
            </a:r>
            <a:endParaRPr lang="en-US" altLang="ja-JP" sz="2000" dirty="0"/>
          </a:p>
          <a:p>
            <a:pPr marL="0" indent="0">
              <a:buNone/>
            </a:pPr>
            <a:endParaRPr lang="en-US" altLang="ja-JP" sz="1700" dirty="0"/>
          </a:p>
        </p:txBody>
      </p:sp>
      <p:sp>
        <p:nvSpPr>
          <p:cNvPr id="3" name="テキスト ボックス 2">
            <a:extLst>
              <a:ext uri="{FF2B5EF4-FFF2-40B4-BE49-F238E27FC236}">
                <a16:creationId xmlns:a16="http://schemas.microsoft.com/office/drawing/2014/main" id="{D48F7B52-94F1-36E6-D711-D8393F02F75A}"/>
              </a:ext>
            </a:extLst>
          </p:cNvPr>
          <p:cNvSpPr txBox="1"/>
          <p:nvPr/>
        </p:nvSpPr>
        <p:spPr>
          <a:xfrm>
            <a:off x="634218" y="437117"/>
            <a:ext cx="3448684" cy="523220"/>
          </a:xfrm>
          <a:prstGeom prst="rect">
            <a:avLst/>
          </a:prstGeom>
          <a:noFill/>
        </p:spPr>
        <p:txBody>
          <a:bodyPr wrap="square" rtlCol="0">
            <a:spAutoFit/>
          </a:bodyPr>
          <a:lstStyle/>
          <a:p>
            <a:r>
              <a:rPr kumimoji="1" lang="ja-JP" altLang="en-US" sz="2800" dirty="0"/>
              <a:t>３．小売業・卸売業</a:t>
            </a:r>
          </a:p>
        </p:txBody>
      </p:sp>
      <p:pic>
        <p:nvPicPr>
          <p:cNvPr id="9" name="図 8">
            <a:extLst>
              <a:ext uri="{FF2B5EF4-FFF2-40B4-BE49-F238E27FC236}">
                <a16:creationId xmlns:a16="http://schemas.microsoft.com/office/drawing/2014/main" id="{FDE804D4-8285-B2EA-B6A5-30623F721A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0607" y="1290942"/>
            <a:ext cx="7877175" cy="4429125"/>
          </a:xfrm>
          <a:prstGeom prst="rect">
            <a:avLst/>
          </a:prstGeom>
        </p:spPr>
      </p:pic>
    </p:spTree>
    <p:extLst>
      <p:ext uri="{BB962C8B-B14F-4D97-AF65-F5344CB8AC3E}">
        <p14:creationId xmlns:p14="http://schemas.microsoft.com/office/powerpoint/2010/main" val="223400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D3E34-A026-7D09-406C-A97148287131}"/>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143F96E5-ACBD-E3AC-FEF4-260FC26B168C}"/>
              </a:ext>
            </a:extLst>
          </p:cNvPr>
          <p:cNvSpPr>
            <a:spLocks noGrp="1"/>
          </p:cNvSpPr>
          <p:nvPr>
            <p:ph type="title"/>
          </p:nvPr>
        </p:nvSpPr>
        <p:spPr>
          <a:xfrm>
            <a:off x="808676" y="854421"/>
            <a:ext cx="2566182" cy="830629"/>
          </a:xfrm>
        </p:spPr>
        <p:txBody>
          <a:bodyPr>
            <a:normAutofit/>
          </a:bodyPr>
          <a:lstStyle/>
          <a:p>
            <a:r>
              <a:rPr lang="ja-JP" altLang="en-US" sz="2400" dirty="0"/>
              <a:t>事業所数の推移</a:t>
            </a:r>
          </a:p>
        </p:txBody>
      </p:sp>
      <p:sp>
        <p:nvSpPr>
          <p:cNvPr id="6" name="テキスト プレースホルダー 5">
            <a:extLst>
              <a:ext uri="{FF2B5EF4-FFF2-40B4-BE49-F238E27FC236}">
                <a16:creationId xmlns:a16="http://schemas.microsoft.com/office/drawing/2014/main" id="{A53834F7-0A19-09E8-4FFC-8AFC383D0815}"/>
              </a:ext>
            </a:extLst>
          </p:cNvPr>
          <p:cNvSpPr>
            <a:spLocks noGrp="1"/>
          </p:cNvSpPr>
          <p:nvPr>
            <p:ph type="body" sz="half" idx="4294967295"/>
          </p:nvPr>
        </p:nvSpPr>
        <p:spPr>
          <a:xfrm>
            <a:off x="634218" y="1735730"/>
            <a:ext cx="2915098" cy="3539550"/>
          </a:xfrm>
        </p:spPr>
        <p:txBody>
          <a:bodyPr>
            <a:noAutofit/>
          </a:bodyPr>
          <a:lstStyle/>
          <a:p>
            <a:pPr marL="0" indent="0">
              <a:lnSpc>
                <a:spcPct val="100000"/>
              </a:lnSpc>
              <a:spcBef>
                <a:spcPts val="0"/>
              </a:spcBef>
              <a:buNone/>
            </a:pPr>
            <a:r>
              <a:rPr lang="ja-JP" altLang="en-US" sz="2000" dirty="0"/>
              <a:t>製造業の事業所数の推移を示したグラフである。</a:t>
            </a:r>
            <a:r>
              <a:rPr lang="en-US" altLang="ja-JP" sz="2000" dirty="0"/>
              <a:t>2021</a:t>
            </a:r>
            <a:r>
              <a:rPr lang="ja-JP" altLang="en-US" sz="2000" dirty="0"/>
              <a:t>年の事業所数は、３８３事業所。９年前の</a:t>
            </a:r>
            <a:r>
              <a:rPr lang="en-US" altLang="ja-JP" sz="2000" dirty="0"/>
              <a:t>2012</a:t>
            </a:r>
            <a:r>
              <a:rPr lang="ja-JP" altLang="en-US" sz="2000" dirty="0"/>
              <a:t>年と比較すると</a:t>
            </a:r>
            <a:r>
              <a:rPr lang="en-US" altLang="ja-JP" sz="2000" dirty="0"/>
              <a:t>15.6</a:t>
            </a:r>
            <a:r>
              <a:rPr lang="ja-JP" altLang="en-US" sz="2000" dirty="0"/>
              <a:t>ポイント減となっている。</a:t>
            </a:r>
            <a:endParaRPr lang="en-US" altLang="ja-JP" sz="2000" dirty="0"/>
          </a:p>
          <a:p>
            <a:pPr marL="0" indent="0">
              <a:buNone/>
            </a:pPr>
            <a:endParaRPr lang="en-US" altLang="ja-JP" sz="1700" dirty="0"/>
          </a:p>
        </p:txBody>
      </p:sp>
      <p:sp>
        <p:nvSpPr>
          <p:cNvPr id="3" name="テキスト ボックス 2">
            <a:extLst>
              <a:ext uri="{FF2B5EF4-FFF2-40B4-BE49-F238E27FC236}">
                <a16:creationId xmlns:a16="http://schemas.microsoft.com/office/drawing/2014/main" id="{BF2B4D6B-0B2D-6F5F-47A0-1B4180BF71B2}"/>
              </a:ext>
            </a:extLst>
          </p:cNvPr>
          <p:cNvSpPr txBox="1"/>
          <p:nvPr/>
        </p:nvSpPr>
        <p:spPr>
          <a:xfrm>
            <a:off x="634218" y="437117"/>
            <a:ext cx="3448684" cy="523220"/>
          </a:xfrm>
          <a:prstGeom prst="rect">
            <a:avLst/>
          </a:prstGeom>
          <a:noFill/>
        </p:spPr>
        <p:txBody>
          <a:bodyPr wrap="square" rtlCol="0">
            <a:spAutoFit/>
          </a:bodyPr>
          <a:lstStyle/>
          <a:p>
            <a:r>
              <a:rPr kumimoji="1" lang="ja-JP" altLang="en-US" sz="2800" dirty="0"/>
              <a:t>４．製造業</a:t>
            </a:r>
          </a:p>
        </p:txBody>
      </p:sp>
      <p:pic>
        <p:nvPicPr>
          <p:cNvPr id="5" name="図 4">
            <a:extLst>
              <a:ext uri="{FF2B5EF4-FFF2-40B4-BE49-F238E27FC236}">
                <a16:creationId xmlns:a16="http://schemas.microsoft.com/office/drawing/2014/main" id="{016C6CEB-52F2-1203-B52B-FCF1744697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3774" y="1319517"/>
            <a:ext cx="7505700" cy="4371975"/>
          </a:xfrm>
          <a:prstGeom prst="rect">
            <a:avLst/>
          </a:prstGeom>
        </p:spPr>
      </p:pic>
    </p:spTree>
    <p:extLst>
      <p:ext uri="{BB962C8B-B14F-4D97-AF65-F5344CB8AC3E}">
        <p14:creationId xmlns:p14="http://schemas.microsoft.com/office/powerpoint/2010/main" val="1171615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71087ED-7918-B41D-E992-4B786ADBDE60}"/>
              </a:ext>
            </a:extLst>
          </p:cNvPr>
          <p:cNvSpPr>
            <a:spLocks noGrp="1"/>
          </p:cNvSpPr>
          <p:nvPr>
            <p:ph type="title"/>
          </p:nvPr>
        </p:nvSpPr>
        <p:spPr>
          <a:xfrm>
            <a:off x="634218" y="1222009"/>
            <a:ext cx="2566182" cy="830629"/>
          </a:xfrm>
        </p:spPr>
        <p:txBody>
          <a:bodyPr>
            <a:normAutofit/>
          </a:bodyPr>
          <a:lstStyle/>
          <a:p>
            <a:r>
              <a:rPr lang="ja-JP" altLang="en-US" sz="2400" dirty="0"/>
              <a:t>地域経済循環図</a:t>
            </a:r>
            <a:r>
              <a:rPr lang="en-US" altLang="ja-JP" sz="2400" dirty="0"/>
              <a:t>(2018</a:t>
            </a:r>
            <a:r>
              <a:rPr lang="ja-JP" altLang="en-US" sz="2400" dirty="0"/>
              <a:t>年</a:t>
            </a:r>
            <a:r>
              <a:rPr lang="en-US" altLang="ja-JP" sz="2400" dirty="0"/>
              <a:t>)</a:t>
            </a:r>
            <a:endParaRPr lang="ja-JP" altLang="en-US" sz="2400" dirty="0"/>
          </a:p>
        </p:txBody>
      </p:sp>
      <p:sp>
        <p:nvSpPr>
          <p:cNvPr id="6" name="テキスト プレースホルダー 5">
            <a:extLst>
              <a:ext uri="{FF2B5EF4-FFF2-40B4-BE49-F238E27FC236}">
                <a16:creationId xmlns:a16="http://schemas.microsoft.com/office/drawing/2014/main" id="{A3647A89-5A1B-99D8-3B17-EEE8B0919043}"/>
              </a:ext>
            </a:extLst>
          </p:cNvPr>
          <p:cNvSpPr>
            <a:spLocks noGrp="1"/>
          </p:cNvSpPr>
          <p:nvPr>
            <p:ph type="body" sz="half" idx="4294967295"/>
          </p:nvPr>
        </p:nvSpPr>
        <p:spPr>
          <a:xfrm>
            <a:off x="465925" y="2159565"/>
            <a:ext cx="3082990" cy="4106573"/>
          </a:xfrm>
        </p:spPr>
        <p:txBody>
          <a:bodyPr>
            <a:noAutofit/>
          </a:bodyPr>
          <a:lstStyle/>
          <a:p>
            <a:pPr marL="0" indent="0">
              <a:lnSpc>
                <a:spcPct val="100000"/>
              </a:lnSpc>
              <a:spcBef>
                <a:spcPts val="0"/>
              </a:spcBef>
              <a:buNone/>
            </a:pPr>
            <a:r>
              <a:rPr lang="ja-JP" altLang="en-US" sz="2000" dirty="0"/>
              <a:t>地域内企業の経済活動を通じて生産された付加価値は、労働者や企業の所得として分配され、消費や企業の所得として支出されて、再び地域内企業に還流する。</a:t>
            </a:r>
            <a:endParaRPr lang="en-US" altLang="ja-JP" sz="2000" dirty="0"/>
          </a:p>
          <a:p>
            <a:pPr marL="0" indent="0">
              <a:lnSpc>
                <a:spcPct val="100000"/>
              </a:lnSpc>
              <a:spcBef>
                <a:spcPts val="0"/>
              </a:spcBef>
              <a:buNone/>
            </a:pPr>
            <a:r>
              <a:rPr lang="ja-JP" altLang="en-US" sz="2000" dirty="0"/>
              <a:t>この流れを示したものが地域循環図である。</a:t>
            </a:r>
            <a:endParaRPr lang="en-US" altLang="ja-JP" sz="2000" dirty="0"/>
          </a:p>
        </p:txBody>
      </p:sp>
      <p:sp>
        <p:nvSpPr>
          <p:cNvPr id="3" name="テキスト ボックス 2">
            <a:extLst>
              <a:ext uri="{FF2B5EF4-FFF2-40B4-BE49-F238E27FC236}">
                <a16:creationId xmlns:a16="http://schemas.microsoft.com/office/drawing/2014/main" id="{D48F7B52-94F1-36E6-D711-D8393F02F75A}"/>
              </a:ext>
            </a:extLst>
          </p:cNvPr>
          <p:cNvSpPr txBox="1"/>
          <p:nvPr/>
        </p:nvSpPr>
        <p:spPr>
          <a:xfrm>
            <a:off x="634218" y="437117"/>
            <a:ext cx="3448684" cy="523220"/>
          </a:xfrm>
          <a:prstGeom prst="rect">
            <a:avLst/>
          </a:prstGeom>
          <a:noFill/>
        </p:spPr>
        <p:txBody>
          <a:bodyPr wrap="square" rtlCol="0">
            <a:spAutoFit/>
          </a:bodyPr>
          <a:lstStyle/>
          <a:p>
            <a:r>
              <a:rPr kumimoji="1" lang="ja-JP" altLang="en-US" sz="2800" dirty="0"/>
              <a:t>５．地域経済循環</a:t>
            </a:r>
          </a:p>
        </p:txBody>
      </p:sp>
      <p:pic>
        <p:nvPicPr>
          <p:cNvPr id="5" name="図 4">
            <a:extLst>
              <a:ext uri="{FF2B5EF4-FFF2-40B4-BE49-F238E27FC236}">
                <a16:creationId xmlns:a16="http://schemas.microsoft.com/office/drawing/2014/main" id="{38E0B064-595E-AF0B-F6A3-3AA2BCD601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8695" y="1364941"/>
            <a:ext cx="8097380" cy="4582164"/>
          </a:xfrm>
          <a:prstGeom prst="rect">
            <a:avLst/>
          </a:prstGeom>
        </p:spPr>
      </p:pic>
      <p:sp>
        <p:nvSpPr>
          <p:cNvPr id="7" name="テキスト ボックス 6">
            <a:extLst>
              <a:ext uri="{FF2B5EF4-FFF2-40B4-BE49-F238E27FC236}">
                <a16:creationId xmlns:a16="http://schemas.microsoft.com/office/drawing/2014/main" id="{4190688B-EB5C-DE29-C126-B8D1E7A58008}"/>
              </a:ext>
            </a:extLst>
          </p:cNvPr>
          <p:cNvSpPr txBox="1"/>
          <p:nvPr/>
        </p:nvSpPr>
        <p:spPr>
          <a:xfrm>
            <a:off x="8420623" y="754233"/>
            <a:ext cx="3563876" cy="1169551"/>
          </a:xfrm>
          <a:prstGeom prst="rect">
            <a:avLst/>
          </a:prstGeom>
          <a:noFill/>
        </p:spPr>
        <p:txBody>
          <a:bodyPr wrap="square" rtlCol="0">
            <a:spAutoFit/>
          </a:bodyPr>
          <a:lstStyle/>
          <a:p>
            <a:r>
              <a:rPr kumimoji="1" lang="ja-JP" altLang="en-US" sz="1400" dirty="0"/>
              <a:t>付加価値のうち、支出に回されるのは</a:t>
            </a:r>
            <a:r>
              <a:rPr kumimoji="1" lang="en-US" altLang="ja-JP" sz="1400" dirty="0"/>
              <a:t>6,320</a:t>
            </a:r>
            <a:r>
              <a:rPr kumimoji="1" lang="ja-JP" altLang="en-US" sz="1400" dirty="0"/>
              <a:t>億円</a:t>
            </a:r>
            <a:endParaRPr kumimoji="1" lang="en-US" altLang="ja-JP" sz="1400" dirty="0"/>
          </a:p>
          <a:p>
            <a:r>
              <a:rPr lang="ja-JP" altLang="en-US" sz="1400" dirty="0"/>
              <a:t>市外からの流入があるが、市外への流出の方が小さいため付加価値額の方が小さい</a:t>
            </a:r>
            <a:endParaRPr kumimoji="1" lang="en-US" altLang="ja-JP" sz="1400" dirty="0"/>
          </a:p>
          <a:p>
            <a:endParaRPr kumimoji="1" lang="ja-JP" altLang="en-US" sz="1400" dirty="0"/>
          </a:p>
        </p:txBody>
      </p:sp>
      <p:sp>
        <p:nvSpPr>
          <p:cNvPr id="9" name="テキスト ボックス 8">
            <a:extLst>
              <a:ext uri="{FF2B5EF4-FFF2-40B4-BE49-F238E27FC236}">
                <a16:creationId xmlns:a16="http://schemas.microsoft.com/office/drawing/2014/main" id="{26BF6760-E0D0-F911-31AC-489CB6FB11E1}"/>
              </a:ext>
            </a:extLst>
          </p:cNvPr>
          <p:cNvSpPr txBox="1"/>
          <p:nvPr/>
        </p:nvSpPr>
        <p:spPr>
          <a:xfrm>
            <a:off x="3982453" y="1147892"/>
            <a:ext cx="2418347" cy="523220"/>
          </a:xfrm>
          <a:prstGeom prst="rect">
            <a:avLst/>
          </a:prstGeom>
          <a:noFill/>
        </p:spPr>
        <p:txBody>
          <a:bodyPr wrap="square" rtlCol="0">
            <a:spAutoFit/>
          </a:bodyPr>
          <a:lstStyle/>
          <a:p>
            <a:r>
              <a:rPr kumimoji="1" lang="ja-JP" altLang="en-US" sz="1400" dirty="0"/>
              <a:t>秦野市の企業は</a:t>
            </a:r>
            <a:r>
              <a:rPr kumimoji="1" lang="en-US" altLang="ja-JP" sz="1400"/>
              <a:t>5,613</a:t>
            </a:r>
            <a:r>
              <a:rPr kumimoji="1" lang="ja-JP" altLang="en-US" sz="1400"/>
              <a:t>億</a:t>
            </a:r>
            <a:r>
              <a:rPr kumimoji="1" lang="ja-JP" altLang="en-US" sz="1400" dirty="0"/>
              <a:t>円の付加価値を生み出している</a:t>
            </a:r>
          </a:p>
        </p:txBody>
      </p:sp>
      <p:sp>
        <p:nvSpPr>
          <p:cNvPr id="10" name="吹き出し: 四角形 9">
            <a:extLst>
              <a:ext uri="{FF2B5EF4-FFF2-40B4-BE49-F238E27FC236}">
                <a16:creationId xmlns:a16="http://schemas.microsoft.com/office/drawing/2014/main" id="{C0F53DF4-A2EF-086C-E467-01E03FB50DE8}"/>
              </a:ext>
            </a:extLst>
          </p:cNvPr>
          <p:cNvSpPr/>
          <p:nvPr/>
        </p:nvSpPr>
        <p:spPr>
          <a:xfrm>
            <a:off x="3958389" y="1122623"/>
            <a:ext cx="2442411" cy="523220"/>
          </a:xfrm>
          <a:prstGeom prst="wedgeRectCallout">
            <a:avLst>
              <a:gd name="adj1" fmla="val 20546"/>
              <a:gd name="adj2" fmla="val 6709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46C70B3-D89F-A95B-4FCE-7521D9E1DF4C}"/>
              </a:ext>
            </a:extLst>
          </p:cNvPr>
          <p:cNvSpPr txBox="1"/>
          <p:nvPr/>
        </p:nvSpPr>
        <p:spPr>
          <a:xfrm>
            <a:off x="5503745" y="6002927"/>
            <a:ext cx="4078706" cy="523220"/>
          </a:xfrm>
          <a:prstGeom prst="rect">
            <a:avLst/>
          </a:prstGeom>
          <a:noFill/>
        </p:spPr>
        <p:txBody>
          <a:bodyPr wrap="square" rtlCol="0">
            <a:spAutoFit/>
          </a:bodyPr>
          <a:lstStyle/>
          <a:p>
            <a:r>
              <a:rPr kumimoji="1" lang="ja-JP" altLang="en-US" sz="1400" dirty="0"/>
              <a:t>市内で支出に使われた金額は</a:t>
            </a:r>
            <a:r>
              <a:rPr kumimoji="1" lang="en-US" altLang="ja-JP" sz="1400" dirty="0"/>
              <a:t>5,613</a:t>
            </a:r>
            <a:r>
              <a:rPr kumimoji="1" lang="ja-JP" altLang="en-US" sz="1400" dirty="0"/>
              <a:t>億円</a:t>
            </a:r>
            <a:endParaRPr kumimoji="1" lang="en-US" altLang="ja-JP" sz="1400" dirty="0"/>
          </a:p>
          <a:p>
            <a:r>
              <a:rPr lang="ja-JP" altLang="en-US" sz="1400" dirty="0"/>
              <a:t>市外への流出があるため</a:t>
            </a:r>
            <a:r>
              <a:rPr lang="en-US" altLang="ja-JP" sz="1400" dirty="0"/>
              <a:t>6,320</a:t>
            </a:r>
            <a:r>
              <a:rPr lang="ja-JP" altLang="en-US" sz="1400" dirty="0"/>
              <a:t>億円より少ない</a:t>
            </a:r>
            <a:endParaRPr kumimoji="1" lang="ja-JP" altLang="en-US" sz="1400" dirty="0"/>
          </a:p>
        </p:txBody>
      </p:sp>
      <p:sp>
        <p:nvSpPr>
          <p:cNvPr id="12" name="吹き出し: 四角形 11">
            <a:extLst>
              <a:ext uri="{FF2B5EF4-FFF2-40B4-BE49-F238E27FC236}">
                <a16:creationId xmlns:a16="http://schemas.microsoft.com/office/drawing/2014/main" id="{C87DA35E-A5CF-9A87-0191-1D578EDEFF08}"/>
              </a:ext>
            </a:extLst>
          </p:cNvPr>
          <p:cNvSpPr/>
          <p:nvPr/>
        </p:nvSpPr>
        <p:spPr>
          <a:xfrm>
            <a:off x="5467651" y="5949238"/>
            <a:ext cx="4114800" cy="590575"/>
          </a:xfrm>
          <a:prstGeom prst="wedgeRectCallout">
            <a:avLst>
              <a:gd name="adj1" fmla="val 10454"/>
              <a:gd name="adj2" fmla="val -8825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吹き出し: 四角形 12">
            <a:extLst>
              <a:ext uri="{FF2B5EF4-FFF2-40B4-BE49-F238E27FC236}">
                <a16:creationId xmlns:a16="http://schemas.microsoft.com/office/drawing/2014/main" id="{A762D4C5-53E9-A578-B4ED-3FE9D4627AC7}"/>
              </a:ext>
            </a:extLst>
          </p:cNvPr>
          <p:cNvSpPr/>
          <p:nvPr/>
        </p:nvSpPr>
        <p:spPr>
          <a:xfrm>
            <a:off x="8420623" y="754234"/>
            <a:ext cx="3563876" cy="963446"/>
          </a:xfrm>
          <a:prstGeom prst="wedgeRectCallout">
            <a:avLst>
              <a:gd name="adj1" fmla="val -20303"/>
              <a:gd name="adj2" fmla="val 6309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92698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71087ED-7918-B41D-E992-4B786ADBDE60}"/>
              </a:ext>
            </a:extLst>
          </p:cNvPr>
          <p:cNvSpPr>
            <a:spLocks noGrp="1"/>
          </p:cNvSpPr>
          <p:nvPr>
            <p:ph type="title"/>
          </p:nvPr>
        </p:nvSpPr>
        <p:spPr>
          <a:xfrm>
            <a:off x="634218" y="1222009"/>
            <a:ext cx="3448684" cy="830629"/>
          </a:xfrm>
        </p:spPr>
        <p:txBody>
          <a:bodyPr>
            <a:normAutofit/>
          </a:bodyPr>
          <a:lstStyle/>
          <a:p>
            <a:r>
              <a:rPr lang="ja-JP" altLang="en-US" sz="2400" dirty="0"/>
              <a:t>秦野駅前滞留人口分析（</a:t>
            </a:r>
            <a:r>
              <a:rPr lang="en-US" altLang="ja-JP" sz="2400" dirty="0"/>
              <a:t>2024</a:t>
            </a:r>
            <a:r>
              <a:rPr lang="ja-JP" altLang="en-US" sz="2400" dirty="0"/>
              <a:t>年）</a:t>
            </a:r>
          </a:p>
        </p:txBody>
      </p:sp>
      <p:sp>
        <p:nvSpPr>
          <p:cNvPr id="6" name="テキスト プレースホルダー 5">
            <a:extLst>
              <a:ext uri="{FF2B5EF4-FFF2-40B4-BE49-F238E27FC236}">
                <a16:creationId xmlns:a16="http://schemas.microsoft.com/office/drawing/2014/main" id="{A3647A89-5A1B-99D8-3B17-EEE8B0919043}"/>
              </a:ext>
            </a:extLst>
          </p:cNvPr>
          <p:cNvSpPr>
            <a:spLocks noGrp="1"/>
          </p:cNvSpPr>
          <p:nvPr>
            <p:ph type="body" sz="half" idx="4294967295"/>
          </p:nvPr>
        </p:nvSpPr>
        <p:spPr>
          <a:xfrm>
            <a:off x="714116" y="2052637"/>
            <a:ext cx="3210769" cy="3939789"/>
          </a:xfrm>
        </p:spPr>
        <p:txBody>
          <a:bodyPr>
            <a:noAutofit/>
          </a:bodyPr>
          <a:lstStyle/>
          <a:p>
            <a:pPr marL="0" indent="0">
              <a:lnSpc>
                <a:spcPct val="100000"/>
              </a:lnSpc>
              <a:spcBef>
                <a:spcPts val="0"/>
              </a:spcBef>
              <a:buNone/>
            </a:pPr>
            <a:r>
              <a:rPr lang="ja-JP" altLang="en-US" sz="2000" dirty="0"/>
              <a:t>秦野駅周辺</a:t>
            </a:r>
            <a:r>
              <a:rPr lang="en-US" altLang="ja-JP" sz="2000" dirty="0"/>
              <a:t>250</a:t>
            </a:r>
            <a:r>
              <a:rPr lang="ja-JP" altLang="en-US" sz="2000" dirty="0"/>
              <a:t>ｍ内に滞在している人口について表したグラフである。</a:t>
            </a:r>
            <a:endParaRPr lang="en-US" altLang="ja-JP" sz="2000" dirty="0"/>
          </a:p>
          <a:p>
            <a:pPr marL="0" indent="0">
              <a:lnSpc>
                <a:spcPct val="100000"/>
              </a:lnSpc>
              <a:spcBef>
                <a:spcPts val="0"/>
              </a:spcBef>
              <a:buNone/>
            </a:pPr>
            <a:r>
              <a:rPr lang="en-US" altLang="ja-JP" sz="2000" dirty="0"/>
              <a:t>37.7</a:t>
            </a:r>
            <a:r>
              <a:rPr lang="ja-JP" altLang="en-US" sz="2000" dirty="0"/>
              <a:t>％が６０代以上、</a:t>
            </a:r>
            <a:r>
              <a:rPr lang="en-US" altLang="ja-JP" sz="2000" dirty="0"/>
              <a:t>85</a:t>
            </a:r>
            <a:r>
              <a:rPr lang="ja-JP" altLang="en-US" sz="2000" dirty="0"/>
              <a:t>％が地元の人である。</a:t>
            </a:r>
            <a:endParaRPr lang="en-US" altLang="ja-JP" sz="2000" dirty="0"/>
          </a:p>
          <a:p>
            <a:pPr marL="0" indent="0">
              <a:lnSpc>
                <a:spcPct val="100000"/>
              </a:lnSpc>
              <a:spcBef>
                <a:spcPts val="0"/>
              </a:spcBef>
              <a:buNone/>
            </a:pPr>
            <a:r>
              <a:rPr lang="ja-JP" altLang="en-US" sz="2000" dirty="0"/>
              <a:t>時間別の推移としては、</a:t>
            </a:r>
            <a:r>
              <a:rPr lang="en-US" altLang="ja-JP" sz="2000" dirty="0"/>
              <a:t>19</a:t>
            </a:r>
            <a:r>
              <a:rPr lang="ja-JP" altLang="en-US" sz="2000" dirty="0"/>
              <a:t>時頃に人が多いので市外等から帰宅する際に駅を利用していると思われる。</a:t>
            </a:r>
            <a:endParaRPr lang="en-US" altLang="ja-JP" sz="2000" dirty="0"/>
          </a:p>
        </p:txBody>
      </p:sp>
      <p:sp>
        <p:nvSpPr>
          <p:cNvPr id="3" name="テキスト ボックス 2">
            <a:extLst>
              <a:ext uri="{FF2B5EF4-FFF2-40B4-BE49-F238E27FC236}">
                <a16:creationId xmlns:a16="http://schemas.microsoft.com/office/drawing/2014/main" id="{D48F7B52-94F1-36E6-D711-D8393F02F75A}"/>
              </a:ext>
            </a:extLst>
          </p:cNvPr>
          <p:cNvSpPr txBox="1"/>
          <p:nvPr/>
        </p:nvSpPr>
        <p:spPr>
          <a:xfrm>
            <a:off x="634218" y="437117"/>
            <a:ext cx="3448684" cy="523220"/>
          </a:xfrm>
          <a:prstGeom prst="rect">
            <a:avLst/>
          </a:prstGeom>
          <a:noFill/>
        </p:spPr>
        <p:txBody>
          <a:bodyPr wrap="square" rtlCol="0">
            <a:spAutoFit/>
          </a:bodyPr>
          <a:lstStyle/>
          <a:p>
            <a:r>
              <a:rPr lang="ja-JP" altLang="en-US" sz="2800" dirty="0"/>
              <a:t>６</a:t>
            </a:r>
            <a:r>
              <a:rPr lang="en-US" altLang="ja-JP" sz="2800" dirty="0"/>
              <a:t>.</a:t>
            </a:r>
            <a:r>
              <a:rPr kumimoji="1" lang="ja-JP" altLang="en-US" sz="2800" dirty="0"/>
              <a:t>まちづくり･観光</a:t>
            </a:r>
          </a:p>
        </p:txBody>
      </p:sp>
      <p:pic>
        <p:nvPicPr>
          <p:cNvPr id="7" name="図 6">
            <a:extLst>
              <a:ext uri="{FF2B5EF4-FFF2-40B4-BE49-F238E27FC236}">
                <a16:creationId xmlns:a16="http://schemas.microsoft.com/office/drawing/2014/main" id="{3E169F7E-25E9-A388-A905-135EFE8D76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7478" y="437117"/>
            <a:ext cx="6295660" cy="3660642"/>
          </a:xfrm>
          <a:prstGeom prst="rect">
            <a:avLst/>
          </a:prstGeom>
        </p:spPr>
      </p:pic>
      <p:pic>
        <p:nvPicPr>
          <p:cNvPr id="9" name="図 8">
            <a:extLst>
              <a:ext uri="{FF2B5EF4-FFF2-40B4-BE49-F238E27FC236}">
                <a16:creationId xmlns:a16="http://schemas.microsoft.com/office/drawing/2014/main" id="{11DA9FBF-7752-F967-F96D-CFB64C4BC1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8492" y="4511032"/>
            <a:ext cx="6084646" cy="1909851"/>
          </a:xfrm>
          <a:prstGeom prst="rect">
            <a:avLst/>
          </a:prstGeom>
        </p:spPr>
      </p:pic>
    </p:spTree>
    <p:extLst>
      <p:ext uri="{BB962C8B-B14F-4D97-AF65-F5344CB8AC3E}">
        <p14:creationId xmlns:p14="http://schemas.microsoft.com/office/powerpoint/2010/main" val="318729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89340ED7-7421-5230-1462-04977B85BDBF}"/>
              </a:ext>
            </a:extLst>
          </p:cNvPr>
          <p:cNvSpPr>
            <a:spLocks noGrp="1"/>
          </p:cNvSpPr>
          <p:nvPr>
            <p:ph type="title"/>
          </p:nvPr>
        </p:nvSpPr>
        <p:spPr>
          <a:xfrm>
            <a:off x="1337044" y="826251"/>
            <a:ext cx="9517912" cy="1017107"/>
          </a:xfrm>
        </p:spPr>
        <p:txBody>
          <a:bodyPr/>
          <a:lstStyle/>
          <a:p>
            <a:r>
              <a:rPr lang="ja-JP" altLang="en-US" dirty="0"/>
              <a:t>テーマ</a:t>
            </a:r>
          </a:p>
        </p:txBody>
      </p:sp>
      <p:sp>
        <p:nvSpPr>
          <p:cNvPr id="2" name="テキスト ボックス 1">
            <a:extLst>
              <a:ext uri="{FF2B5EF4-FFF2-40B4-BE49-F238E27FC236}">
                <a16:creationId xmlns:a16="http://schemas.microsoft.com/office/drawing/2014/main" id="{9A3BE802-1B35-AD0B-BEB0-FCAF94BB143E}"/>
              </a:ext>
            </a:extLst>
          </p:cNvPr>
          <p:cNvSpPr txBox="1"/>
          <p:nvPr/>
        </p:nvSpPr>
        <p:spPr>
          <a:xfrm>
            <a:off x="1337044" y="2349794"/>
            <a:ext cx="2165812" cy="369332"/>
          </a:xfrm>
          <a:prstGeom prst="rect">
            <a:avLst/>
          </a:prstGeom>
          <a:noFill/>
        </p:spPr>
        <p:txBody>
          <a:bodyPr wrap="square" rtlCol="0">
            <a:spAutoFit/>
          </a:bodyPr>
          <a:lstStyle/>
          <a:p>
            <a:r>
              <a:rPr kumimoji="1" lang="ja-JP" altLang="en-US" dirty="0"/>
              <a:t>１．人口</a:t>
            </a:r>
          </a:p>
        </p:txBody>
      </p:sp>
      <p:sp>
        <p:nvSpPr>
          <p:cNvPr id="5" name="テキスト ボックス 4">
            <a:extLst>
              <a:ext uri="{FF2B5EF4-FFF2-40B4-BE49-F238E27FC236}">
                <a16:creationId xmlns:a16="http://schemas.microsoft.com/office/drawing/2014/main" id="{23C9C80F-5963-6F08-F3E0-EF29AA685C39}"/>
              </a:ext>
            </a:extLst>
          </p:cNvPr>
          <p:cNvSpPr txBox="1"/>
          <p:nvPr/>
        </p:nvSpPr>
        <p:spPr>
          <a:xfrm>
            <a:off x="1337044" y="2938292"/>
            <a:ext cx="2165812" cy="369332"/>
          </a:xfrm>
          <a:prstGeom prst="rect">
            <a:avLst/>
          </a:prstGeom>
          <a:noFill/>
        </p:spPr>
        <p:txBody>
          <a:bodyPr wrap="square" rtlCol="0">
            <a:spAutoFit/>
          </a:bodyPr>
          <a:lstStyle/>
          <a:p>
            <a:r>
              <a:rPr kumimoji="1" lang="ja-JP" altLang="en-US" dirty="0"/>
              <a:t>２．産業構造</a:t>
            </a:r>
          </a:p>
        </p:txBody>
      </p:sp>
      <p:sp>
        <p:nvSpPr>
          <p:cNvPr id="6" name="テキスト ボックス 5">
            <a:extLst>
              <a:ext uri="{FF2B5EF4-FFF2-40B4-BE49-F238E27FC236}">
                <a16:creationId xmlns:a16="http://schemas.microsoft.com/office/drawing/2014/main" id="{FD9E6FD0-1F3C-0AD8-D8A9-A59A6B2768C1}"/>
              </a:ext>
            </a:extLst>
          </p:cNvPr>
          <p:cNvSpPr txBox="1"/>
          <p:nvPr/>
        </p:nvSpPr>
        <p:spPr>
          <a:xfrm>
            <a:off x="1337043" y="3526790"/>
            <a:ext cx="2348691" cy="369332"/>
          </a:xfrm>
          <a:prstGeom prst="rect">
            <a:avLst/>
          </a:prstGeom>
          <a:noFill/>
        </p:spPr>
        <p:txBody>
          <a:bodyPr wrap="square" rtlCol="0">
            <a:spAutoFit/>
          </a:bodyPr>
          <a:lstStyle/>
          <a:p>
            <a:r>
              <a:rPr lang="ja-JP" altLang="en-US" dirty="0"/>
              <a:t>３</a:t>
            </a:r>
            <a:r>
              <a:rPr kumimoji="1" lang="ja-JP" altLang="en-US" dirty="0"/>
              <a:t>．小売業・卸売業</a:t>
            </a:r>
          </a:p>
        </p:txBody>
      </p:sp>
      <p:sp>
        <p:nvSpPr>
          <p:cNvPr id="7" name="テキスト ボックス 6">
            <a:extLst>
              <a:ext uri="{FF2B5EF4-FFF2-40B4-BE49-F238E27FC236}">
                <a16:creationId xmlns:a16="http://schemas.microsoft.com/office/drawing/2014/main" id="{1E9AA6A7-7B99-57A9-A1D9-DCF10D809DAB}"/>
              </a:ext>
            </a:extLst>
          </p:cNvPr>
          <p:cNvSpPr txBox="1"/>
          <p:nvPr/>
        </p:nvSpPr>
        <p:spPr>
          <a:xfrm>
            <a:off x="1337043" y="4112314"/>
            <a:ext cx="2348691" cy="369332"/>
          </a:xfrm>
          <a:prstGeom prst="rect">
            <a:avLst/>
          </a:prstGeom>
          <a:noFill/>
        </p:spPr>
        <p:txBody>
          <a:bodyPr wrap="square" rtlCol="0">
            <a:spAutoFit/>
          </a:bodyPr>
          <a:lstStyle/>
          <a:p>
            <a:r>
              <a:rPr kumimoji="1" lang="ja-JP" altLang="en-US" dirty="0"/>
              <a:t>４．製造業</a:t>
            </a:r>
            <a:endParaRPr kumimoji="1" lang="en-US" altLang="ja-JP" dirty="0"/>
          </a:p>
        </p:txBody>
      </p:sp>
      <p:sp>
        <p:nvSpPr>
          <p:cNvPr id="8" name="テキスト ボックス 7">
            <a:extLst>
              <a:ext uri="{FF2B5EF4-FFF2-40B4-BE49-F238E27FC236}">
                <a16:creationId xmlns:a16="http://schemas.microsoft.com/office/drawing/2014/main" id="{EA9EAD48-B1AE-3A37-72C0-AA0930425D6A}"/>
              </a:ext>
            </a:extLst>
          </p:cNvPr>
          <p:cNvSpPr txBox="1"/>
          <p:nvPr/>
        </p:nvSpPr>
        <p:spPr>
          <a:xfrm>
            <a:off x="1337043" y="4703785"/>
            <a:ext cx="2348691" cy="369332"/>
          </a:xfrm>
          <a:prstGeom prst="rect">
            <a:avLst/>
          </a:prstGeom>
          <a:noFill/>
        </p:spPr>
        <p:txBody>
          <a:bodyPr wrap="square" rtlCol="0">
            <a:spAutoFit/>
          </a:bodyPr>
          <a:lstStyle/>
          <a:p>
            <a:r>
              <a:rPr lang="ja-JP" altLang="en-US" dirty="0"/>
              <a:t>５</a:t>
            </a:r>
            <a:r>
              <a:rPr kumimoji="1" lang="ja-JP" altLang="en-US" dirty="0"/>
              <a:t>．地域経済循環</a:t>
            </a:r>
            <a:endParaRPr kumimoji="1" lang="en-US" altLang="ja-JP" dirty="0"/>
          </a:p>
        </p:txBody>
      </p:sp>
      <p:sp>
        <p:nvSpPr>
          <p:cNvPr id="9" name="テキスト ボックス 8">
            <a:extLst>
              <a:ext uri="{FF2B5EF4-FFF2-40B4-BE49-F238E27FC236}">
                <a16:creationId xmlns:a16="http://schemas.microsoft.com/office/drawing/2014/main" id="{5287DCEA-CDCF-4B57-BFB7-C6DE4A0040BA}"/>
              </a:ext>
            </a:extLst>
          </p:cNvPr>
          <p:cNvSpPr txBox="1"/>
          <p:nvPr/>
        </p:nvSpPr>
        <p:spPr>
          <a:xfrm>
            <a:off x="1337043" y="5295256"/>
            <a:ext cx="2531572" cy="369332"/>
          </a:xfrm>
          <a:prstGeom prst="rect">
            <a:avLst/>
          </a:prstGeom>
          <a:noFill/>
        </p:spPr>
        <p:txBody>
          <a:bodyPr wrap="square" rtlCol="0">
            <a:spAutoFit/>
          </a:bodyPr>
          <a:lstStyle/>
          <a:p>
            <a:r>
              <a:rPr kumimoji="1" lang="ja-JP" altLang="en-US" dirty="0"/>
              <a:t>６．まちづくり・観光</a:t>
            </a:r>
            <a:endParaRPr kumimoji="1" lang="en-US" altLang="ja-JP" dirty="0"/>
          </a:p>
        </p:txBody>
      </p:sp>
    </p:spTree>
    <p:extLst>
      <p:ext uri="{BB962C8B-B14F-4D97-AF65-F5344CB8AC3E}">
        <p14:creationId xmlns:p14="http://schemas.microsoft.com/office/powerpoint/2010/main" val="330436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71087ED-7918-B41D-E992-4B786ADBDE60}"/>
              </a:ext>
            </a:extLst>
          </p:cNvPr>
          <p:cNvSpPr>
            <a:spLocks noGrp="1"/>
          </p:cNvSpPr>
          <p:nvPr>
            <p:ph type="title"/>
          </p:nvPr>
        </p:nvSpPr>
        <p:spPr>
          <a:xfrm>
            <a:off x="467224" y="960337"/>
            <a:ext cx="3305907" cy="830629"/>
          </a:xfrm>
        </p:spPr>
        <p:txBody>
          <a:bodyPr>
            <a:normAutofit/>
          </a:bodyPr>
          <a:lstStyle/>
          <a:p>
            <a:r>
              <a:rPr lang="ja-JP" altLang="en-US" sz="2400" b="1" dirty="0"/>
              <a:t>年齢別人口推移（１）</a:t>
            </a:r>
          </a:p>
        </p:txBody>
      </p:sp>
      <p:sp>
        <p:nvSpPr>
          <p:cNvPr id="6" name="テキスト プレースホルダー 5">
            <a:extLst>
              <a:ext uri="{FF2B5EF4-FFF2-40B4-BE49-F238E27FC236}">
                <a16:creationId xmlns:a16="http://schemas.microsoft.com/office/drawing/2014/main" id="{A3647A89-5A1B-99D8-3B17-EEE8B0919043}"/>
              </a:ext>
            </a:extLst>
          </p:cNvPr>
          <p:cNvSpPr>
            <a:spLocks noGrp="1"/>
          </p:cNvSpPr>
          <p:nvPr>
            <p:ph type="body" sz="half" idx="4294967295"/>
          </p:nvPr>
        </p:nvSpPr>
        <p:spPr>
          <a:xfrm>
            <a:off x="346324" y="1640260"/>
            <a:ext cx="3593802" cy="4610293"/>
          </a:xfrm>
        </p:spPr>
        <p:txBody>
          <a:bodyPr>
            <a:noAutofit/>
          </a:bodyPr>
          <a:lstStyle/>
          <a:p>
            <a:pPr marL="0" indent="0">
              <a:lnSpc>
                <a:spcPct val="100000"/>
              </a:lnSpc>
              <a:spcBef>
                <a:spcPts val="0"/>
              </a:spcBef>
              <a:buNone/>
            </a:pPr>
            <a:r>
              <a:rPr lang="en-US" altLang="ja-JP" sz="2000" dirty="0"/>
              <a:t>2020</a:t>
            </a:r>
            <a:r>
              <a:rPr lang="ja-JP" altLang="en-US" sz="2000" dirty="0"/>
              <a:t>年の人口は</a:t>
            </a:r>
            <a:r>
              <a:rPr lang="en-US" altLang="ja-JP" sz="2000" dirty="0"/>
              <a:t>162,439</a:t>
            </a:r>
            <a:r>
              <a:rPr lang="ja-JP" altLang="en-US" sz="2000" dirty="0"/>
              <a:t>人。</a:t>
            </a:r>
            <a:endParaRPr lang="en-US" altLang="ja-JP" sz="2000" dirty="0"/>
          </a:p>
          <a:p>
            <a:pPr marL="0" indent="0">
              <a:lnSpc>
                <a:spcPct val="100000"/>
              </a:lnSpc>
              <a:spcBef>
                <a:spcPts val="0"/>
              </a:spcBef>
              <a:buNone/>
            </a:pPr>
            <a:r>
              <a:rPr lang="en-US" altLang="ja-JP" sz="2000" dirty="0"/>
              <a:t>10</a:t>
            </a:r>
            <a:r>
              <a:rPr lang="ja-JP" altLang="en-US" sz="2000" dirty="0"/>
              <a:t>年前</a:t>
            </a:r>
            <a:r>
              <a:rPr lang="en-US" altLang="ja-JP" sz="2000" dirty="0"/>
              <a:t>(2010</a:t>
            </a:r>
            <a:r>
              <a:rPr lang="ja-JP" altLang="en-US" sz="2000" dirty="0"/>
              <a:t>年</a:t>
            </a:r>
            <a:r>
              <a:rPr lang="en-US" altLang="ja-JP" sz="2000" dirty="0"/>
              <a:t>)</a:t>
            </a:r>
            <a:r>
              <a:rPr lang="ja-JP" altLang="en-US" sz="2000" dirty="0"/>
              <a:t>の</a:t>
            </a:r>
            <a:r>
              <a:rPr lang="en-US" altLang="ja-JP" sz="2000" dirty="0"/>
              <a:t>170,145</a:t>
            </a:r>
            <a:r>
              <a:rPr lang="ja-JP" altLang="en-US" sz="2000" dirty="0"/>
              <a:t>人と比較して僅かに減少している。今後も人口の減少に伴って総人口は減少となる見込みである。</a:t>
            </a:r>
            <a:endParaRPr lang="en-US" altLang="ja-JP" sz="2000" dirty="0"/>
          </a:p>
          <a:p>
            <a:pPr marL="0" indent="0">
              <a:lnSpc>
                <a:spcPct val="100000"/>
              </a:lnSpc>
              <a:spcBef>
                <a:spcPts val="0"/>
              </a:spcBef>
              <a:buNone/>
            </a:pPr>
            <a:r>
              <a:rPr lang="ja-JP" altLang="en-US" sz="2000" dirty="0"/>
              <a:t>①年少人口は</a:t>
            </a:r>
            <a:r>
              <a:rPr lang="en-US" altLang="ja-JP" sz="2000" dirty="0"/>
              <a:t>1985</a:t>
            </a:r>
            <a:r>
              <a:rPr lang="ja-JP" altLang="en-US" sz="2000" dirty="0"/>
              <a:t>年以降緩やかに減少している。</a:t>
            </a:r>
            <a:endParaRPr lang="en-US" altLang="ja-JP" sz="2000" dirty="0"/>
          </a:p>
          <a:p>
            <a:pPr marL="0" indent="0">
              <a:lnSpc>
                <a:spcPct val="100000"/>
              </a:lnSpc>
              <a:spcBef>
                <a:spcPts val="0"/>
              </a:spcBef>
              <a:buNone/>
            </a:pPr>
            <a:r>
              <a:rPr lang="ja-JP" altLang="en-US" sz="2000" dirty="0"/>
              <a:t>②生産年齢人口は</a:t>
            </a:r>
            <a:r>
              <a:rPr lang="en-US" altLang="ja-JP" sz="2000" dirty="0"/>
              <a:t>2000</a:t>
            </a:r>
            <a:r>
              <a:rPr lang="ja-JP" altLang="en-US" sz="2000" dirty="0"/>
              <a:t>年以降減少。</a:t>
            </a:r>
            <a:endParaRPr lang="en-US" altLang="ja-JP" sz="2000" dirty="0"/>
          </a:p>
          <a:p>
            <a:pPr marL="0" indent="0">
              <a:lnSpc>
                <a:spcPct val="100000"/>
              </a:lnSpc>
              <a:spcBef>
                <a:spcPts val="0"/>
              </a:spcBef>
              <a:buNone/>
            </a:pPr>
            <a:r>
              <a:rPr lang="ja-JP" altLang="en-US" sz="2000" dirty="0"/>
              <a:t>③老年人口は</a:t>
            </a:r>
            <a:r>
              <a:rPr lang="en-US" altLang="ja-JP" sz="2000" dirty="0"/>
              <a:t>2050</a:t>
            </a:r>
            <a:r>
              <a:rPr lang="ja-JP" altLang="en-US" sz="2000" dirty="0"/>
              <a:t>年に総人口の</a:t>
            </a:r>
            <a:r>
              <a:rPr lang="en-US" altLang="ja-JP" sz="2000" dirty="0"/>
              <a:t>4</a:t>
            </a:r>
            <a:r>
              <a:rPr lang="ja-JP" altLang="en-US" sz="2000" dirty="0"/>
              <a:t>割を超え、総人口に占める老年人口の割合が増加する。</a:t>
            </a:r>
            <a:endParaRPr lang="en-US" altLang="ja-JP" sz="2000" dirty="0"/>
          </a:p>
        </p:txBody>
      </p:sp>
      <p:sp>
        <p:nvSpPr>
          <p:cNvPr id="3" name="テキスト ボックス 2">
            <a:extLst>
              <a:ext uri="{FF2B5EF4-FFF2-40B4-BE49-F238E27FC236}">
                <a16:creationId xmlns:a16="http://schemas.microsoft.com/office/drawing/2014/main" id="{D48F7B52-94F1-36E6-D711-D8393F02F75A}"/>
              </a:ext>
            </a:extLst>
          </p:cNvPr>
          <p:cNvSpPr txBox="1"/>
          <p:nvPr/>
        </p:nvSpPr>
        <p:spPr>
          <a:xfrm>
            <a:off x="634218" y="437117"/>
            <a:ext cx="3305908" cy="523220"/>
          </a:xfrm>
          <a:prstGeom prst="rect">
            <a:avLst/>
          </a:prstGeom>
          <a:noFill/>
        </p:spPr>
        <p:txBody>
          <a:bodyPr wrap="square" rtlCol="0">
            <a:spAutoFit/>
          </a:bodyPr>
          <a:lstStyle/>
          <a:p>
            <a:r>
              <a:rPr kumimoji="1" lang="ja-JP" altLang="en-US" sz="2800" dirty="0"/>
              <a:t>１．人口</a:t>
            </a:r>
          </a:p>
        </p:txBody>
      </p:sp>
      <p:sp>
        <p:nvSpPr>
          <p:cNvPr id="2" name="テキスト ボックス 1">
            <a:extLst>
              <a:ext uri="{FF2B5EF4-FFF2-40B4-BE49-F238E27FC236}">
                <a16:creationId xmlns:a16="http://schemas.microsoft.com/office/drawing/2014/main" id="{255651AE-C15A-A66C-28DE-AA496F94A2FE}"/>
              </a:ext>
            </a:extLst>
          </p:cNvPr>
          <p:cNvSpPr txBox="1"/>
          <p:nvPr/>
        </p:nvSpPr>
        <p:spPr>
          <a:xfrm>
            <a:off x="5114415" y="5200744"/>
            <a:ext cx="4463716" cy="923330"/>
          </a:xfrm>
          <a:prstGeom prst="rect">
            <a:avLst/>
          </a:prstGeom>
          <a:noFill/>
        </p:spPr>
        <p:txBody>
          <a:bodyPr wrap="square" rtlCol="0">
            <a:spAutoFit/>
          </a:bodyPr>
          <a:lstStyle/>
          <a:p>
            <a:r>
              <a:rPr kumimoji="1" lang="ja-JP" altLang="en-US" dirty="0"/>
              <a:t>年少人口　　</a:t>
            </a:r>
            <a:r>
              <a:rPr kumimoji="1" lang="en-US" altLang="ja-JP" dirty="0"/>
              <a:t>…15</a:t>
            </a:r>
            <a:r>
              <a:rPr kumimoji="1" lang="ja-JP" altLang="en-US" dirty="0"/>
              <a:t>歳未満の人口</a:t>
            </a:r>
            <a:endParaRPr kumimoji="1" lang="en-US" altLang="ja-JP" dirty="0"/>
          </a:p>
          <a:p>
            <a:r>
              <a:rPr lang="ja-JP" altLang="en-US" dirty="0"/>
              <a:t>生産年齢人口</a:t>
            </a:r>
            <a:r>
              <a:rPr lang="en-US" altLang="ja-JP" dirty="0"/>
              <a:t>…15</a:t>
            </a:r>
            <a:r>
              <a:rPr lang="ja-JP" altLang="en-US" dirty="0"/>
              <a:t>歳以上</a:t>
            </a:r>
            <a:r>
              <a:rPr lang="en-US" altLang="ja-JP" dirty="0"/>
              <a:t>65</a:t>
            </a:r>
            <a:r>
              <a:rPr lang="ja-JP" altLang="en-US" dirty="0"/>
              <a:t>最未満の人口</a:t>
            </a:r>
            <a:endParaRPr lang="en-US" altLang="ja-JP" dirty="0"/>
          </a:p>
          <a:p>
            <a:r>
              <a:rPr kumimoji="1" lang="ja-JP" altLang="en-US" dirty="0"/>
              <a:t>老年人口　　</a:t>
            </a:r>
            <a:r>
              <a:rPr kumimoji="1" lang="en-US" altLang="ja-JP" dirty="0"/>
              <a:t>…65</a:t>
            </a:r>
            <a:r>
              <a:rPr kumimoji="1" lang="ja-JP" altLang="en-US" dirty="0"/>
              <a:t>歳以上の人口</a:t>
            </a:r>
          </a:p>
        </p:txBody>
      </p:sp>
      <p:sp>
        <p:nvSpPr>
          <p:cNvPr id="5" name="左大かっこ 4">
            <a:extLst>
              <a:ext uri="{FF2B5EF4-FFF2-40B4-BE49-F238E27FC236}">
                <a16:creationId xmlns:a16="http://schemas.microsoft.com/office/drawing/2014/main" id="{89F17E56-060C-F210-7275-DFD55D68D9E8}"/>
              </a:ext>
            </a:extLst>
          </p:cNvPr>
          <p:cNvSpPr/>
          <p:nvPr/>
        </p:nvSpPr>
        <p:spPr>
          <a:xfrm>
            <a:off x="5068696" y="5269832"/>
            <a:ext cx="45719" cy="854242"/>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9" name="図 8">
            <a:extLst>
              <a:ext uri="{FF2B5EF4-FFF2-40B4-BE49-F238E27FC236}">
                <a16:creationId xmlns:a16="http://schemas.microsoft.com/office/drawing/2014/main" id="{79B2FD17-7874-573F-7F79-E5CE19C482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9953" y="1375651"/>
            <a:ext cx="6976403" cy="3560484"/>
          </a:xfrm>
          <a:prstGeom prst="rect">
            <a:avLst/>
          </a:prstGeom>
        </p:spPr>
      </p:pic>
    </p:spTree>
    <p:extLst>
      <p:ext uri="{BB962C8B-B14F-4D97-AF65-F5344CB8AC3E}">
        <p14:creationId xmlns:p14="http://schemas.microsoft.com/office/powerpoint/2010/main" val="2498544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71087ED-7918-B41D-E992-4B786ADBDE60}"/>
              </a:ext>
            </a:extLst>
          </p:cNvPr>
          <p:cNvSpPr>
            <a:spLocks noGrp="1"/>
          </p:cNvSpPr>
          <p:nvPr>
            <p:ph type="title"/>
          </p:nvPr>
        </p:nvSpPr>
        <p:spPr>
          <a:xfrm>
            <a:off x="634218" y="1222009"/>
            <a:ext cx="2566182" cy="830629"/>
          </a:xfrm>
        </p:spPr>
        <p:txBody>
          <a:bodyPr>
            <a:normAutofit/>
          </a:bodyPr>
          <a:lstStyle/>
          <a:p>
            <a:r>
              <a:rPr lang="ja-JP" altLang="en-US" sz="2400" dirty="0"/>
              <a:t>人口ピラミッド</a:t>
            </a:r>
          </a:p>
        </p:txBody>
      </p:sp>
      <p:sp>
        <p:nvSpPr>
          <p:cNvPr id="6" name="テキスト プレースホルダー 5">
            <a:extLst>
              <a:ext uri="{FF2B5EF4-FFF2-40B4-BE49-F238E27FC236}">
                <a16:creationId xmlns:a16="http://schemas.microsoft.com/office/drawing/2014/main" id="{A3647A89-5A1B-99D8-3B17-EEE8B0919043}"/>
              </a:ext>
            </a:extLst>
          </p:cNvPr>
          <p:cNvSpPr>
            <a:spLocks noGrp="1"/>
          </p:cNvSpPr>
          <p:nvPr>
            <p:ph type="body" sz="half" idx="4294967295"/>
          </p:nvPr>
        </p:nvSpPr>
        <p:spPr>
          <a:xfrm>
            <a:off x="634218" y="2052638"/>
            <a:ext cx="3305908" cy="4165600"/>
          </a:xfrm>
        </p:spPr>
        <p:txBody>
          <a:bodyPr>
            <a:noAutofit/>
          </a:bodyPr>
          <a:lstStyle/>
          <a:p>
            <a:pPr marL="0" indent="0">
              <a:lnSpc>
                <a:spcPct val="100000"/>
              </a:lnSpc>
              <a:spcBef>
                <a:spcPts val="0"/>
              </a:spcBef>
              <a:buNone/>
            </a:pPr>
            <a:r>
              <a:rPr lang="ja-JP" altLang="en-US" sz="2000" dirty="0"/>
              <a:t>現在と将来の年齢別人口構成を示したグラフである。</a:t>
            </a:r>
          </a:p>
          <a:p>
            <a:pPr marL="0" indent="0">
              <a:lnSpc>
                <a:spcPct val="100000"/>
              </a:lnSpc>
              <a:spcBef>
                <a:spcPts val="0"/>
              </a:spcBef>
              <a:buNone/>
            </a:pPr>
            <a:r>
              <a:rPr lang="ja-JP" altLang="en-US" sz="2000" dirty="0"/>
              <a:t>老年人口 の割合をみると、</a:t>
            </a:r>
          </a:p>
          <a:p>
            <a:pPr marL="0" indent="0">
              <a:lnSpc>
                <a:spcPct val="100000"/>
              </a:lnSpc>
              <a:spcBef>
                <a:spcPts val="0"/>
              </a:spcBef>
              <a:buNone/>
            </a:pPr>
            <a:r>
              <a:rPr lang="en-US" altLang="ja-JP" sz="2000" dirty="0"/>
              <a:t>2020</a:t>
            </a:r>
            <a:r>
              <a:rPr lang="ja-JP" altLang="en-US" sz="2000" dirty="0"/>
              <a:t>年の</a:t>
            </a:r>
            <a:r>
              <a:rPr lang="en-US" altLang="ja-JP" sz="2000" dirty="0"/>
              <a:t>30</a:t>
            </a:r>
            <a:r>
              <a:rPr lang="ja-JP" altLang="en-US" sz="2000" dirty="0"/>
              <a:t>％から</a:t>
            </a:r>
            <a:r>
              <a:rPr lang="en-US" altLang="ja-JP" sz="2000" dirty="0"/>
              <a:t>2050</a:t>
            </a:r>
            <a:r>
              <a:rPr lang="ja-JP" altLang="en-US" sz="2000" dirty="0"/>
              <a:t>年には</a:t>
            </a:r>
            <a:r>
              <a:rPr lang="en-US" altLang="ja-JP" sz="2000" dirty="0"/>
              <a:t>42</a:t>
            </a:r>
            <a:r>
              <a:rPr lang="ja-JP" altLang="en-US" sz="2000" dirty="0"/>
              <a:t>％まで増加する。</a:t>
            </a:r>
          </a:p>
          <a:p>
            <a:pPr marL="0" indent="0">
              <a:lnSpc>
                <a:spcPct val="100000"/>
              </a:lnSpc>
              <a:spcBef>
                <a:spcPts val="0"/>
              </a:spcBef>
              <a:buNone/>
            </a:pPr>
            <a:r>
              <a:rPr lang="ja-JP" altLang="en-US" sz="2000" dirty="0"/>
              <a:t>一方、生産年齢人口は</a:t>
            </a:r>
            <a:r>
              <a:rPr lang="en-US" altLang="ja-JP" sz="2000" dirty="0"/>
              <a:t>2020</a:t>
            </a:r>
            <a:r>
              <a:rPr lang="ja-JP" altLang="en-US" sz="2000" dirty="0"/>
              <a:t>年の</a:t>
            </a:r>
            <a:r>
              <a:rPr lang="en-US" altLang="ja-JP" sz="2000" dirty="0"/>
              <a:t>57</a:t>
            </a:r>
            <a:r>
              <a:rPr lang="ja-JP" altLang="en-US" sz="2000" dirty="0"/>
              <a:t>％から</a:t>
            </a:r>
            <a:r>
              <a:rPr lang="en-US" altLang="ja-JP" sz="2000" dirty="0"/>
              <a:t>2050</a:t>
            </a:r>
            <a:r>
              <a:rPr lang="ja-JP" altLang="en-US" sz="2000" dirty="0"/>
              <a:t>年には</a:t>
            </a:r>
            <a:r>
              <a:rPr lang="en-US" altLang="ja-JP" sz="2000" dirty="0"/>
              <a:t>50</a:t>
            </a:r>
            <a:r>
              <a:rPr lang="ja-JP" altLang="en-US" sz="2000" dirty="0"/>
              <a:t>％まで減少する見込みである。</a:t>
            </a:r>
            <a:endParaRPr lang="en-US" altLang="ja-JP" sz="2000" dirty="0"/>
          </a:p>
        </p:txBody>
      </p:sp>
      <p:sp>
        <p:nvSpPr>
          <p:cNvPr id="3" name="テキスト ボックス 2">
            <a:extLst>
              <a:ext uri="{FF2B5EF4-FFF2-40B4-BE49-F238E27FC236}">
                <a16:creationId xmlns:a16="http://schemas.microsoft.com/office/drawing/2014/main" id="{D48F7B52-94F1-36E6-D711-D8393F02F75A}"/>
              </a:ext>
            </a:extLst>
          </p:cNvPr>
          <p:cNvSpPr txBox="1"/>
          <p:nvPr/>
        </p:nvSpPr>
        <p:spPr>
          <a:xfrm>
            <a:off x="634218" y="437117"/>
            <a:ext cx="3305908" cy="523220"/>
          </a:xfrm>
          <a:prstGeom prst="rect">
            <a:avLst/>
          </a:prstGeom>
          <a:noFill/>
        </p:spPr>
        <p:txBody>
          <a:bodyPr wrap="square" rtlCol="0">
            <a:spAutoFit/>
          </a:bodyPr>
          <a:lstStyle/>
          <a:p>
            <a:r>
              <a:rPr kumimoji="1" lang="ja-JP" altLang="en-US" sz="2800" dirty="0"/>
              <a:t>１．人口</a:t>
            </a:r>
          </a:p>
        </p:txBody>
      </p:sp>
      <p:pic>
        <p:nvPicPr>
          <p:cNvPr id="7" name="図 6">
            <a:extLst>
              <a:ext uri="{FF2B5EF4-FFF2-40B4-BE49-F238E27FC236}">
                <a16:creationId xmlns:a16="http://schemas.microsoft.com/office/drawing/2014/main" id="{060A5E23-EBA5-5B53-7052-60318843E2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2581" y="960337"/>
            <a:ext cx="7182728" cy="4527249"/>
          </a:xfrm>
          <a:prstGeom prst="rect">
            <a:avLst/>
          </a:prstGeom>
        </p:spPr>
      </p:pic>
    </p:spTree>
    <p:extLst>
      <p:ext uri="{BB962C8B-B14F-4D97-AF65-F5344CB8AC3E}">
        <p14:creationId xmlns:p14="http://schemas.microsoft.com/office/powerpoint/2010/main" val="162831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71087ED-7918-B41D-E992-4B786ADBDE60}"/>
              </a:ext>
            </a:extLst>
          </p:cNvPr>
          <p:cNvSpPr>
            <a:spLocks noGrp="1"/>
          </p:cNvSpPr>
          <p:nvPr>
            <p:ph type="title"/>
          </p:nvPr>
        </p:nvSpPr>
        <p:spPr>
          <a:xfrm>
            <a:off x="634216" y="1222009"/>
            <a:ext cx="3557953" cy="830629"/>
          </a:xfrm>
        </p:spPr>
        <p:txBody>
          <a:bodyPr>
            <a:normAutofit/>
          </a:bodyPr>
          <a:lstStyle/>
          <a:p>
            <a:r>
              <a:rPr lang="ja-JP" altLang="en-US" sz="2400" dirty="0"/>
              <a:t>事業所数（事業所単位）大分類</a:t>
            </a:r>
          </a:p>
        </p:txBody>
      </p:sp>
      <p:sp>
        <p:nvSpPr>
          <p:cNvPr id="6" name="テキスト プレースホルダー 5">
            <a:extLst>
              <a:ext uri="{FF2B5EF4-FFF2-40B4-BE49-F238E27FC236}">
                <a16:creationId xmlns:a16="http://schemas.microsoft.com/office/drawing/2014/main" id="{A3647A89-5A1B-99D8-3B17-EEE8B0919043}"/>
              </a:ext>
            </a:extLst>
          </p:cNvPr>
          <p:cNvSpPr>
            <a:spLocks noGrp="1"/>
          </p:cNvSpPr>
          <p:nvPr>
            <p:ph type="body" sz="half" idx="4294967295"/>
          </p:nvPr>
        </p:nvSpPr>
        <p:spPr>
          <a:xfrm>
            <a:off x="634217" y="2052637"/>
            <a:ext cx="4275407" cy="3025799"/>
          </a:xfrm>
        </p:spPr>
        <p:txBody>
          <a:bodyPr>
            <a:noAutofit/>
          </a:bodyPr>
          <a:lstStyle/>
          <a:p>
            <a:pPr marL="0" indent="0">
              <a:spcBef>
                <a:spcPts val="0"/>
              </a:spcBef>
              <a:buNone/>
            </a:pPr>
            <a:endParaRPr lang="en-US" altLang="ja-JP" sz="2000" dirty="0"/>
          </a:p>
          <a:p>
            <a:pPr marL="0" indent="0">
              <a:lnSpc>
                <a:spcPct val="100000"/>
              </a:lnSpc>
              <a:spcBef>
                <a:spcPts val="0"/>
              </a:spcBef>
              <a:buNone/>
            </a:pPr>
            <a:r>
              <a:rPr lang="ja-JP" altLang="en-US" sz="2000" dirty="0"/>
              <a:t>業種ごとの事業所数と割合である。</a:t>
            </a:r>
            <a:endParaRPr lang="en-US" altLang="ja-JP" sz="2000" dirty="0"/>
          </a:p>
          <a:p>
            <a:pPr marL="0" indent="0">
              <a:lnSpc>
                <a:spcPct val="100000"/>
              </a:lnSpc>
              <a:spcBef>
                <a:spcPts val="0"/>
              </a:spcBef>
              <a:buNone/>
            </a:pPr>
            <a:r>
              <a:rPr lang="ja-JP" altLang="en-US" sz="2000" dirty="0"/>
              <a:t>もっとも多いのは「卸売業</a:t>
            </a:r>
            <a:r>
              <a:rPr lang="en-US" altLang="ja-JP" sz="2000" dirty="0"/>
              <a:t>,</a:t>
            </a:r>
            <a:r>
              <a:rPr lang="ja-JP" altLang="en-US" sz="2000" dirty="0"/>
              <a:t>小売業」で</a:t>
            </a:r>
            <a:r>
              <a:rPr lang="en-US" altLang="ja-JP" sz="2000" dirty="0"/>
              <a:t>939</a:t>
            </a:r>
            <a:r>
              <a:rPr lang="ja-JP" altLang="en-US" sz="2000" dirty="0"/>
              <a:t>事業所（全体の</a:t>
            </a:r>
            <a:r>
              <a:rPr lang="en-US" altLang="ja-JP" sz="2000" dirty="0"/>
              <a:t>21.6</a:t>
            </a:r>
            <a:r>
              <a:rPr lang="ja-JP" altLang="en-US" sz="2000" dirty="0"/>
              <a:t>％）。</a:t>
            </a:r>
            <a:endParaRPr lang="en-US" altLang="ja-JP" sz="2000" dirty="0"/>
          </a:p>
          <a:p>
            <a:pPr marL="0" indent="0">
              <a:lnSpc>
                <a:spcPct val="100000"/>
              </a:lnSpc>
              <a:spcBef>
                <a:spcPts val="0"/>
              </a:spcBef>
              <a:buNone/>
            </a:pPr>
            <a:r>
              <a:rPr lang="ja-JP" altLang="en-US" sz="2000" dirty="0"/>
              <a:t>その後、「宿泊業</a:t>
            </a:r>
            <a:r>
              <a:rPr lang="en-US" altLang="ja-JP" sz="2000" dirty="0"/>
              <a:t>,</a:t>
            </a:r>
            <a:r>
              <a:rPr lang="ja-JP" altLang="en-US" sz="2000" dirty="0"/>
              <a:t>飲食サービス業」の</a:t>
            </a:r>
            <a:r>
              <a:rPr lang="en-US" altLang="ja-JP" sz="2000" dirty="0"/>
              <a:t>529</a:t>
            </a:r>
            <a:r>
              <a:rPr lang="ja-JP" altLang="en-US" sz="2000" dirty="0"/>
              <a:t>事業所、「医療</a:t>
            </a:r>
            <a:r>
              <a:rPr lang="en-US" altLang="ja-JP" sz="2000" dirty="0"/>
              <a:t>,</a:t>
            </a:r>
            <a:r>
              <a:rPr lang="ja-JP" altLang="en-US" sz="2000" dirty="0"/>
              <a:t>福祉」の</a:t>
            </a:r>
            <a:r>
              <a:rPr lang="en-US" altLang="ja-JP" sz="2000" dirty="0"/>
              <a:t>468</a:t>
            </a:r>
            <a:r>
              <a:rPr lang="ja-JP" altLang="en-US" sz="2000" dirty="0"/>
              <a:t>事業所が続く。</a:t>
            </a:r>
            <a:endParaRPr lang="en-US" altLang="ja-JP" sz="2000" dirty="0"/>
          </a:p>
        </p:txBody>
      </p:sp>
      <p:sp>
        <p:nvSpPr>
          <p:cNvPr id="3" name="テキスト ボックス 2">
            <a:extLst>
              <a:ext uri="{FF2B5EF4-FFF2-40B4-BE49-F238E27FC236}">
                <a16:creationId xmlns:a16="http://schemas.microsoft.com/office/drawing/2014/main" id="{D48F7B52-94F1-36E6-D711-D8393F02F75A}"/>
              </a:ext>
            </a:extLst>
          </p:cNvPr>
          <p:cNvSpPr txBox="1"/>
          <p:nvPr/>
        </p:nvSpPr>
        <p:spPr>
          <a:xfrm>
            <a:off x="634218" y="437117"/>
            <a:ext cx="3305908" cy="523220"/>
          </a:xfrm>
          <a:prstGeom prst="rect">
            <a:avLst/>
          </a:prstGeom>
          <a:noFill/>
        </p:spPr>
        <p:txBody>
          <a:bodyPr wrap="square" rtlCol="0">
            <a:spAutoFit/>
          </a:bodyPr>
          <a:lstStyle/>
          <a:p>
            <a:r>
              <a:rPr lang="ja-JP" altLang="en-US" sz="2800" dirty="0"/>
              <a:t>２</a:t>
            </a:r>
            <a:r>
              <a:rPr kumimoji="1" lang="ja-JP" altLang="en-US" sz="2800" dirty="0"/>
              <a:t>．産業構造</a:t>
            </a:r>
          </a:p>
        </p:txBody>
      </p:sp>
      <p:pic>
        <p:nvPicPr>
          <p:cNvPr id="10" name="図 9">
            <a:extLst>
              <a:ext uri="{FF2B5EF4-FFF2-40B4-BE49-F238E27FC236}">
                <a16:creationId xmlns:a16="http://schemas.microsoft.com/office/drawing/2014/main" id="{6C812CF4-D5D9-E604-4C0F-839FC9EC79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2505" y="960337"/>
            <a:ext cx="6316393" cy="5108858"/>
          </a:xfrm>
          <a:prstGeom prst="rect">
            <a:avLst/>
          </a:prstGeom>
        </p:spPr>
      </p:pic>
    </p:spTree>
    <p:extLst>
      <p:ext uri="{BB962C8B-B14F-4D97-AF65-F5344CB8AC3E}">
        <p14:creationId xmlns:p14="http://schemas.microsoft.com/office/powerpoint/2010/main" val="956431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71087ED-7918-B41D-E992-4B786ADBDE60}"/>
              </a:ext>
            </a:extLst>
          </p:cNvPr>
          <p:cNvSpPr>
            <a:spLocks noGrp="1"/>
          </p:cNvSpPr>
          <p:nvPr>
            <p:ph type="title"/>
          </p:nvPr>
        </p:nvSpPr>
        <p:spPr>
          <a:xfrm>
            <a:off x="634218" y="1222009"/>
            <a:ext cx="2566182" cy="830629"/>
          </a:xfrm>
        </p:spPr>
        <p:txBody>
          <a:bodyPr>
            <a:normAutofit/>
          </a:bodyPr>
          <a:lstStyle/>
          <a:p>
            <a:r>
              <a:rPr lang="ja-JP" altLang="en-US" sz="2400" dirty="0"/>
              <a:t>事業所数の推移</a:t>
            </a:r>
          </a:p>
        </p:txBody>
      </p:sp>
      <p:sp>
        <p:nvSpPr>
          <p:cNvPr id="6" name="テキスト プレースホルダー 5">
            <a:extLst>
              <a:ext uri="{FF2B5EF4-FFF2-40B4-BE49-F238E27FC236}">
                <a16:creationId xmlns:a16="http://schemas.microsoft.com/office/drawing/2014/main" id="{A3647A89-5A1B-99D8-3B17-EEE8B0919043}"/>
              </a:ext>
            </a:extLst>
          </p:cNvPr>
          <p:cNvSpPr>
            <a:spLocks noGrp="1"/>
          </p:cNvSpPr>
          <p:nvPr>
            <p:ph type="body" sz="half" idx="4294967295"/>
          </p:nvPr>
        </p:nvSpPr>
        <p:spPr>
          <a:xfrm>
            <a:off x="634218" y="2052638"/>
            <a:ext cx="3200400" cy="3583353"/>
          </a:xfrm>
        </p:spPr>
        <p:txBody>
          <a:bodyPr>
            <a:noAutofit/>
          </a:bodyPr>
          <a:lstStyle/>
          <a:p>
            <a:pPr marL="0" indent="0">
              <a:lnSpc>
                <a:spcPct val="100000"/>
              </a:lnSpc>
              <a:spcBef>
                <a:spcPts val="0"/>
              </a:spcBef>
              <a:buNone/>
            </a:pPr>
            <a:r>
              <a:rPr lang="en-US" altLang="ja-JP" sz="2000" dirty="0"/>
              <a:t>2021</a:t>
            </a:r>
            <a:r>
              <a:rPr lang="ja-JP" altLang="en-US" sz="2000" dirty="0"/>
              <a:t>年の事業所数は</a:t>
            </a:r>
            <a:r>
              <a:rPr lang="en-US" altLang="ja-JP" sz="2000" dirty="0"/>
              <a:t>4,343</a:t>
            </a:r>
            <a:r>
              <a:rPr lang="ja-JP" altLang="en-US" sz="2000" dirty="0"/>
              <a:t>事業所。</a:t>
            </a:r>
            <a:r>
              <a:rPr lang="en-US" altLang="ja-JP" sz="2000" dirty="0"/>
              <a:t>9</a:t>
            </a:r>
            <a:r>
              <a:rPr lang="ja-JP" altLang="en-US" sz="2000" dirty="0"/>
              <a:t>年前の</a:t>
            </a:r>
            <a:r>
              <a:rPr lang="en-US" altLang="ja-JP" sz="2000" dirty="0"/>
              <a:t>2012</a:t>
            </a:r>
            <a:r>
              <a:rPr lang="ja-JP" altLang="en-US" sz="2000" dirty="0"/>
              <a:t>年と比較すると</a:t>
            </a:r>
            <a:r>
              <a:rPr lang="en-US" altLang="ja-JP" sz="2000" dirty="0"/>
              <a:t>10.2</a:t>
            </a:r>
            <a:r>
              <a:rPr lang="ja-JP" altLang="en-US" sz="2000" dirty="0"/>
              <a:t>ポイント減である。</a:t>
            </a:r>
            <a:endParaRPr lang="en-US" altLang="ja-JP" sz="2000" dirty="0"/>
          </a:p>
          <a:p>
            <a:pPr marL="0" indent="0">
              <a:lnSpc>
                <a:spcPct val="100000"/>
              </a:lnSpc>
              <a:spcBef>
                <a:spcPts val="0"/>
              </a:spcBef>
              <a:buNone/>
            </a:pPr>
            <a:r>
              <a:rPr lang="ja-JP" altLang="en-US" sz="2000" dirty="0"/>
              <a:t>他地域をみると、平塚市は</a:t>
            </a:r>
            <a:r>
              <a:rPr lang="en-US" altLang="ja-JP" sz="2000" dirty="0"/>
              <a:t>5.2</a:t>
            </a:r>
            <a:r>
              <a:rPr lang="ja-JP" altLang="en-US" sz="2000" dirty="0"/>
              <a:t>ポイント減、伊勢原市は</a:t>
            </a:r>
            <a:r>
              <a:rPr lang="en-US" altLang="ja-JP" sz="2000" dirty="0"/>
              <a:t>9.2</a:t>
            </a:r>
            <a:r>
              <a:rPr lang="ja-JP" altLang="en-US" sz="2000" dirty="0"/>
              <a:t>ポイント減となっている。</a:t>
            </a:r>
            <a:endParaRPr lang="en-US" altLang="ja-JP" sz="2000" dirty="0"/>
          </a:p>
          <a:p>
            <a:pPr marL="0" indent="0">
              <a:lnSpc>
                <a:spcPct val="100000"/>
              </a:lnSpc>
              <a:spcBef>
                <a:spcPts val="0"/>
              </a:spcBef>
              <a:buNone/>
            </a:pPr>
            <a:r>
              <a:rPr lang="ja-JP" altLang="en-US" sz="2000" dirty="0"/>
              <a:t>全国平均が</a:t>
            </a:r>
            <a:r>
              <a:rPr lang="en-US" altLang="ja-JP" sz="2000" dirty="0"/>
              <a:t>5.4</a:t>
            </a:r>
            <a:r>
              <a:rPr lang="ja-JP" altLang="en-US" sz="2000" dirty="0"/>
              <a:t>ポイント減であるため、秦野市は比較的減少幅が大きい。</a:t>
            </a:r>
          </a:p>
        </p:txBody>
      </p:sp>
      <p:sp>
        <p:nvSpPr>
          <p:cNvPr id="3" name="テキスト ボックス 2">
            <a:extLst>
              <a:ext uri="{FF2B5EF4-FFF2-40B4-BE49-F238E27FC236}">
                <a16:creationId xmlns:a16="http://schemas.microsoft.com/office/drawing/2014/main" id="{D48F7B52-94F1-36E6-D711-D8393F02F75A}"/>
              </a:ext>
            </a:extLst>
          </p:cNvPr>
          <p:cNvSpPr txBox="1"/>
          <p:nvPr/>
        </p:nvSpPr>
        <p:spPr>
          <a:xfrm>
            <a:off x="634218" y="437117"/>
            <a:ext cx="3305908" cy="523220"/>
          </a:xfrm>
          <a:prstGeom prst="rect">
            <a:avLst/>
          </a:prstGeom>
          <a:noFill/>
        </p:spPr>
        <p:txBody>
          <a:bodyPr wrap="square" rtlCol="0">
            <a:spAutoFit/>
          </a:bodyPr>
          <a:lstStyle/>
          <a:p>
            <a:r>
              <a:rPr lang="ja-JP" altLang="en-US" sz="2800" dirty="0"/>
              <a:t>２</a:t>
            </a:r>
            <a:r>
              <a:rPr kumimoji="1" lang="ja-JP" altLang="en-US" sz="2800" dirty="0"/>
              <a:t>．産業構造</a:t>
            </a:r>
          </a:p>
        </p:txBody>
      </p:sp>
      <p:pic>
        <p:nvPicPr>
          <p:cNvPr id="7" name="図 6">
            <a:extLst>
              <a:ext uri="{FF2B5EF4-FFF2-40B4-BE49-F238E27FC236}">
                <a16:creationId xmlns:a16="http://schemas.microsoft.com/office/drawing/2014/main" id="{65E7755A-8B4D-9794-676A-2A6E81159D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0126" y="1222009"/>
            <a:ext cx="7088945" cy="4784896"/>
          </a:xfrm>
          <a:prstGeom prst="rect">
            <a:avLst/>
          </a:prstGeom>
        </p:spPr>
      </p:pic>
    </p:spTree>
    <p:extLst>
      <p:ext uri="{BB962C8B-B14F-4D97-AF65-F5344CB8AC3E}">
        <p14:creationId xmlns:p14="http://schemas.microsoft.com/office/powerpoint/2010/main" val="1443257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AF780-C0C2-56C7-6AA1-A41CA1FCE91D}"/>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AB4C2633-5D6F-8D1B-E1E9-C58C33B579DB}"/>
              </a:ext>
            </a:extLst>
          </p:cNvPr>
          <p:cNvSpPr>
            <a:spLocks noGrp="1"/>
          </p:cNvSpPr>
          <p:nvPr>
            <p:ph type="title"/>
          </p:nvPr>
        </p:nvSpPr>
        <p:spPr>
          <a:xfrm>
            <a:off x="634217" y="1222009"/>
            <a:ext cx="3305907" cy="930348"/>
          </a:xfrm>
        </p:spPr>
        <p:txBody>
          <a:bodyPr>
            <a:normAutofit/>
          </a:bodyPr>
          <a:lstStyle/>
          <a:p>
            <a:r>
              <a:rPr lang="ja-JP" altLang="en-US" sz="2400" dirty="0"/>
              <a:t>従業者数と労働生産性</a:t>
            </a:r>
            <a:br>
              <a:rPr lang="en-US" altLang="ja-JP" sz="2400" dirty="0"/>
            </a:br>
            <a:r>
              <a:rPr lang="ja-JP" altLang="en-US" sz="2400" dirty="0"/>
              <a:t>（</a:t>
            </a:r>
            <a:r>
              <a:rPr lang="en-US" altLang="ja-JP" sz="2400" dirty="0"/>
              <a:t>2021</a:t>
            </a:r>
            <a:r>
              <a:rPr lang="ja-JP" altLang="en-US" sz="2400" dirty="0"/>
              <a:t>年）</a:t>
            </a:r>
          </a:p>
        </p:txBody>
      </p:sp>
      <p:sp>
        <p:nvSpPr>
          <p:cNvPr id="6" name="テキスト プレースホルダー 5">
            <a:extLst>
              <a:ext uri="{FF2B5EF4-FFF2-40B4-BE49-F238E27FC236}">
                <a16:creationId xmlns:a16="http://schemas.microsoft.com/office/drawing/2014/main" id="{CB47C3E7-DBBB-21EE-ECC0-DE3FCBBB106D}"/>
              </a:ext>
            </a:extLst>
          </p:cNvPr>
          <p:cNvSpPr>
            <a:spLocks noGrp="1"/>
          </p:cNvSpPr>
          <p:nvPr>
            <p:ph type="body" sz="half" idx="4294967295"/>
          </p:nvPr>
        </p:nvSpPr>
        <p:spPr>
          <a:xfrm>
            <a:off x="634217" y="2423552"/>
            <a:ext cx="3200400" cy="3583353"/>
          </a:xfrm>
        </p:spPr>
        <p:txBody>
          <a:bodyPr>
            <a:noAutofit/>
          </a:bodyPr>
          <a:lstStyle/>
          <a:p>
            <a:pPr marL="0" indent="0">
              <a:lnSpc>
                <a:spcPct val="100000"/>
              </a:lnSpc>
              <a:spcBef>
                <a:spcPts val="0"/>
              </a:spcBef>
              <a:buNone/>
            </a:pPr>
            <a:r>
              <a:rPr lang="ja-JP" altLang="en-US" sz="2000" dirty="0"/>
              <a:t>業種ごとの従業者数と労働生産性を示したグラフである。</a:t>
            </a:r>
            <a:endParaRPr lang="en-US" altLang="ja-JP" sz="2000" dirty="0"/>
          </a:p>
          <a:p>
            <a:pPr marL="0" indent="0">
              <a:lnSpc>
                <a:spcPct val="100000"/>
              </a:lnSpc>
              <a:spcBef>
                <a:spcPts val="0"/>
              </a:spcBef>
              <a:buNone/>
            </a:pPr>
            <a:r>
              <a:rPr lang="ja-JP" altLang="en-US" sz="2000" dirty="0"/>
              <a:t>労働生産性が高い業種は「金融業，保険業」、「製造業」、「建設業」である。</a:t>
            </a:r>
            <a:endParaRPr lang="en-US" altLang="ja-JP" sz="2000" dirty="0"/>
          </a:p>
          <a:p>
            <a:pPr marL="0" indent="0">
              <a:lnSpc>
                <a:spcPct val="100000"/>
              </a:lnSpc>
              <a:spcBef>
                <a:spcPts val="0"/>
              </a:spcBef>
              <a:buNone/>
            </a:pPr>
            <a:r>
              <a:rPr lang="ja-JP" altLang="en-US" sz="2000" dirty="0"/>
              <a:t>また、従業者数は「医療，福祉」、「製造業」、「卸売業，小売業」が多い。</a:t>
            </a:r>
          </a:p>
        </p:txBody>
      </p:sp>
      <p:sp>
        <p:nvSpPr>
          <p:cNvPr id="3" name="テキスト ボックス 2">
            <a:extLst>
              <a:ext uri="{FF2B5EF4-FFF2-40B4-BE49-F238E27FC236}">
                <a16:creationId xmlns:a16="http://schemas.microsoft.com/office/drawing/2014/main" id="{7C3BC8CB-FAFA-D5A8-3FD3-F2347DE975AD}"/>
              </a:ext>
            </a:extLst>
          </p:cNvPr>
          <p:cNvSpPr txBox="1"/>
          <p:nvPr/>
        </p:nvSpPr>
        <p:spPr>
          <a:xfrm>
            <a:off x="634218" y="437117"/>
            <a:ext cx="3305908" cy="523220"/>
          </a:xfrm>
          <a:prstGeom prst="rect">
            <a:avLst/>
          </a:prstGeom>
          <a:noFill/>
        </p:spPr>
        <p:txBody>
          <a:bodyPr wrap="square" rtlCol="0">
            <a:spAutoFit/>
          </a:bodyPr>
          <a:lstStyle/>
          <a:p>
            <a:r>
              <a:rPr lang="ja-JP" altLang="en-US" sz="2800" dirty="0"/>
              <a:t>２</a:t>
            </a:r>
            <a:r>
              <a:rPr kumimoji="1" lang="ja-JP" altLang="en-US" sz="2800" dirty="0"/>
              <a:t>．産業構造</a:t>
            </a:r>
          </a:p>
        </p:txBody>
      </p:sp>
      <p:pic>
        <p:nvPicPr>
          <p:cNvPr id="9" name="図 8">
            <a:extLst>
              <a:ext uri="{FF2B5EF4-FFF2-40B4-BE49-F238E27FC236}">
                <a16:creationId xmlns:a16="http://schemas.microsoft.com/office/drawing/2014/main" id="{ACDBBCDF-78EA-2406-5AA0-9B5147188F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8001" y="698727"/>
            <a:ext cx="7439781" cy="5029201"/>
          </a:xfrm>
          <a:prstGeom prst="rect">
            <a:avLst/>
          </a:prstGeom>
        </p:spPr>
      </p:pic>
    </p:spTree>
    <p:extLst>
      <p:ext uri="{BB962C8B-B14F-4D97-AF65-F5344CB8AC3E}">
        <p14:creationId xmlns:p14="http://schemas.microsoft.com/office/powerpoint/2010/main" val="292911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85FC8B-A749-1571-F1B4-7CE2FE133BA1}"/>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C598A850-0510-A7FB-4C49-4D6703B9C407}"/>
              </a:ext>
            </a:extLst>
          </p:cNvPr>
          <p:cNvSpPr>
            <a:spLocks noGrp="1"/>
          </p:cNvSpPr>
          <p:nvPr>
            <p:ph type="title"/>
          </p:nvPr>
        </p:nvSpPr>
        <p:spPr>
          <a:xfrm>
            <a:off x="634218" y="1222009"/>
            <a:ext cx="2566182" cy="830629"/>
          </a:xfrm>
        </p:spPr>
        <p:txBody>
          <a:bodyPr>
            <a:normAutofit/>
          </a:bodyPr>
          <a:lstStyle/>
          <a:p>
            <a:r>
              <a:rPr lang="ja-JP" altLang="en-US" sz="2400" dirty="0"/>
              <a:t>従業者数の推移</a:t>
            </a:r>
          </a:p>
        </p:txBody>
      </p:sp>
      <p:sp>
        <p:nvSpPr>
          <p:cNvPr id="6" name="テキスト プレースホルダー 5">
            <a:extLst>
              <a:ext uri="{FF2B5EF4-FFF2-40B4-BE49-F238E27FC236}">
                <a16:creationId xmlns:a16="http://schemas.microsoft.com/office/drawing/2014/main" id="{961A69AA-738D-1580-BF05-ED1A17648F3B}"/>
              </a:ext>
            </a:extLst>
          </p:cNvPr>
          <p:cNvSpPr>
            <a:spLocks noGrp="1"/>
          </p:cNvSpPr>
          <p:nvPr>
            <p:ph type="body" sz="half" idx="4294967295"/>
          </p:nvPr>
        </p:nvSpPr>
        <p:spPr>
          <a:xfrm>
            <a:off x="634218" y="2052638"/>
            <a:ext cx="3670496" cy="3583353"/>
          </a:xfrm>
        </p:spPr>
        <p:txBody>
          <a:bodyPr>
            <a:noAutofit/>
          </a:bodyPr>
          <a:lstStyle/>
          <a:p>
            <a:pPr marL="0" indent="0">
              <a:lnSpc>
                <a:spcPct val="100000"/>
              </a:lnSpc>
              <a:spcBef>
                <a:spcPts val="0"/>
              </a:spcBef>
              <a:buNone/>
            </a:pPr>
            <a:r>
              <a:rPr lang="ja-JP" altLang="en-US" sz="2000" dirty="0"/>
              <a:t>秦野市の</a:t>
            </a:r>
            <a:r>
              <a:rPr lang="en-US" altLang="ja-JP" sz="2000" dirty="0"/>
              <a:t>2021</a:t>
            </a:r>
            <a:r>
              <a:rPr lang="ja-JP" altLang="en-US" sz="2000" dirty="0"/>
              <a:t>年の従業者数は</a:t>
            </a:r>
            <a:r>
              <a:rPr lang="en-US" altLang="ja-JP" sz="2000" dirty="0"/>
              <a:t>51,372</a:t>
            </a:r>
            <a:r>
              <a:rPr lang="ja-JP" altLang="en-US" sz="2000" dirty="0"/>
              <a:t>人。</a:t>
            </a:r>
            <a:r>
              <a:rPr lang="en-US" altLang="ja-JP" sz="2000" dirty="0"/>
              <a:t>9</a:t>
            </a:r>
            <a:r>
              <a:rPr lang="ja-JP" altLang="en-US" sz="2000" dirty="0"/>
              <a:t>年前の</a:t>
            </a:r>
            <a:r>
              <a:rPr lang="en-US" altLang="ja-JP" sz="2000" dirty="0"/>
              <a:t>2012</a:t>
            </a:r>
            <a:r>
              <a:rPr lang="ja-JP" altLang="en-US" sz="2000" dirty="0"/>
              <a:t>年と比較すると</a:t>
            </a:r>
            <a:r>
              <a:rPr lang="en-US" altLang="ja-JP" sz="2000" dirty="0"/>
              <a:t>3.5</a:t>
            </a:r>
            <a:r>
              <a:rPr lang="ja-JP" altLang="en-US" sz="2000" dirty="0"/>
              <a:t>ポイント減である。</a:t>
            </a:r>
            <a:endParaRPr lang="en-US" altLang="ja-JP" sz="2000" dirty="0"/>
          </a:p>
          <a:p>
            <a:pPr marL="0" indent="0">
              <a:lnSpc>
                <a:spcPct val="100000"/>
              </a:lnSpc>
              <a:spcBef>
                <a:spcPts val="0"/>
              </a:spcBef>
              <a:buNone/>
            </a:pPr>
            <a:r>
              <a:rPr lang="ja-JP" altLang="en-US" sz="2000" dirty="0"/>
              <a:t>他地域をみると、平塚市は</a:t>
            </a:r>
            <a:r>
              <a:rPr lang="en-US" altLang="ja-JP" sz="2000" dirty="0"/>
              <a:t>1.6</a:t>
            </a:r>
            <a:r>
              <a:rPr lang="ja-JP" altLang="en-US" sz="2000" dirty="0"/>
              <a:t>ポイント増、伊勢原市は</a:t>
            </a:r>
            <a:r>
              <a:rPr lang="en-US" altLang="ja-JP" sz="2000" dirty="0"/>
              <a:t>3.1</a:t>
            </a:r>
            <a:r>
              <a:rPr lang="ja-JP" altLang="en-US" sz="2000" dirty="0"/>
              <a:t>ポイント減となっている。</a:t>
            </a:r>
            <a:endParaRPr lang="en-US" altLang="ja-JP" sz="2000" dirty="0"/>
          </a:p>
        </p:txBody>
      </p:sp>
      <p:sp>
        <p:nvSpPr>
          <p:cNvPr id="3" name="テキスト ボックス 2">
            <a:extLst>
              <a:ext uri="{FF2B5EF4-FFF2-40B4-BE49-F238E27FC236}">
                <a16:creationId xmlns:a16="http://schemas.microsoft.com/office/drawing/2014/main" id="{E0A59F04-C113-AEBF-6F1B-146F7AD9EC72}"/>
              </a:ext>
            </a:extLst>
          </p:cNvPr>
          <p:cNvSpPr txBox="1"/>
          <p:nvPr/>
        </p:nvSpPr>
        <p:spPr>
          <a:xfrm>
            <a:off x="634218" y="437117"/>
            <a:ext cx="3305908" cy="523220"/>
          </a:xfrm>
          <a:prstGeom prst="rect">
            <a:avLst/>
          </a:prstGeom>
          <a:noFill/>
        </p:spPr>
        <p:txBody>
          <a:bodyPr wrap="square" rtlCol="0">
            <a:spAutoFit/>
          </a:bodyPr>
          <a:lstStyle/>
          <a:p>
            <a:r>
              <a:rPr lang="ja-JP" altLang="en-US" sz="2800" dirty="0"/>
              <a:t>２</a:t>
            </a:r>
            <a:r>
              <a:rPr kumimoji="1" lang="ja-JP" altLang="en-US" sz="2800" dirty="0"/>
              <a:t>．産業構造</a:t>
            </a:r>
          </a:p>
        </p:txBody>
      </p:sp>
      <p:pic>
        <p:nvPicPr>
          <p:cNvPr id="5" name="図 4">
            <a:extLst>
              <a:ext uri="{FF2B5EF4-FFF2-40B4-BE49-F238E27FC236}">
                <a16:creationId xmlns:a16="http://schemas.microsoft.com/office/drawing/2014/main" id="{958C25C0-618D-3897-B622-5F10E5B5B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662" y="1222009"/>
            <a:ext cx="7056119" cy="4981843"/>
          </a:xfrm>
          <a:prstGeom prst="rect">
            <a:avLst/>
          </a:prstGeom>
        </p:spPr>
      </p:pic>
    </p:spTree>
    <p:extLst>
      <p:ext uri="{BB962C8B-B14F-4D97-AF65-F5344CB8AC3E}">
        <p14:creationId xmlns:p14="http://schemas.microsoft.com/office/powerpoint/2010/main" val="1097592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71087ED-7918-B41D-E992-4B786ADBDE60}"/>
              </a:ext>
            </a:extLst>
          </p:cNvPr>
          <p:cNvSpPr>
            <a:spLocks noGrp="1"/>
          </p:cNvSpPr>
          <p:nvPr>
            <p:ph type="title"/>
          </p:nvPr>
        </p:nvSpPr>
        <p:spPr>
          <a:xfrm>
            <a:off x="501869" y="1091174"/>
            <a:ext cx="3305907" cy="523220"/>
          </a:xfrm>
        </p:spPr>
        <p:txBody>
          <a:bodyPr>
            <a:normAutofit/>
          </a:bodyPr>
          <a:lstStyle/>
          <a:p>
            <a:r>
              <a:rPr lang="ja-JP" altLang="en-US" sz="2400" dirty="0"/>
              <a:t>地域内産業の構成割合</a:t>
            </a:r>
          </a:p>
        </p:txBody>
      </p:sp>
      <p:sp>
        <p:nvSpPr>
          <p:cNvPr id="6" name="テキスト プレースホルダー 5">
            <a:extLst>
              <a:ext uri="{FF2B5EF4-FFF2-40B4-BE49-F238E27FC236}">
                <a16:creationId xmlns:a16="http://schemas.microsoft.com/office/drawing/2014/main" id="{A3647A89-5A1B-99D8-3B17-EEE8B0919043}"/>
              </a:ext>
            </a:extLst>
          </p:cNvPr>
          <p:cNvSpPr>
            <a:spLocks noGrp="1"/>
          </p:cNvSpPr>
          <p:nvPr>
            <p:ph type="body" sz="half" idx="4294967295"/>
          </p:nvPr>
        </p:nvSpPr>
        <p:spPr>
          <a:xfrm>
            <a:off x="647636" y="1745231"/>
            <a:ext cx="3014371" cy="4165600"/>
          </a:xfrm>
        </p:spPr>
        <p:txBody>
          <a:bodyPr>
            <a:noAutofit/>
          </a:bodyPr>
          <a:lstStyle/>
          <a:p>
            <a:pPr marL="0" indent="0">
              <a:lnSpc>
                <a:spcPct val="100000"/>
              </a:lnSpc>
              <a:spcBef>
                <a:spcPts val="0"/>
              </a:spcBef>
              <a:buNone/>
            </a:pPr>
            <a:r>
              <a:rPr lang="ja-JP" altLang="en-US" sz="2000" dirty="0"/>
              <a:t>生産額でみた秦野市の産業の構成割合を全国および神奈川県と比較したグラフである。</a:t>
            </a:r>
            <a:endParaRPr lang="en-US" altLang="ja-JP" sz="2000" dirty="0"/>
          </a:p>
          <a:p>
            <a:pPr marL="0" indent="0">
              <a:lnSpc>
                <a:spcPct val="100000"/>
              </a:lnSpc>
              <a:spcBef>
                <a:spcPts val="0"/>
              </a:spcBef>
              <a:buNone/>
            </a:pPr>
            <a:r>
              <a:rPr lang="ja-JP" altLang="en-US" sz="2000" dirty="0"/>
              <a:t>秦野市は全国・神奈川県平均と比べて２次産業の割合が２０％ほど高く、３次産業の割合は２０％ほど低い</a:t>
            </a:r>
            <a:r>
              <a:rPr lang="ja-JP" altLang="en-US" sz="1700" dirty="0"/>
              <a:t>。</a:t>
            </a:r>
            <a:endParaRPr lang="en-US" altLang="ja-JP" sz="1700" dirty="0"/>
          </a:p>
        </p:txBody>
      </p:sp>
      <p:sp>
        <p:nvSpPr>
          <p:cNvPr id="3" name="テキスト ボックス 2">
            <a:extLst>
              <a:ext uri="{FF2B5EF4-FFF2-40B4-BE49-F238E27FC236}">
                <a16:creationId xmlns:a16="http://schemas.microsoft.com/office/drawing/2014/main" id="{D48F7B52-94F1-36E6-D711-D8393F02F75A}"/>
              </a:ext>
            </a:extLst>
          </p:cNvPr>
          <p:cNvSpPr txBox="1"/>
          <p:nvPr/>
        </p:nvSpPr>
        <p:spPr>
          <a:xfrm>
            <a:off x="634218" y="437117"/>
            <a:ext cx="3305908" cy="523220"/>
          </a:xfrm>
          <a:prstGeom prst="rect">
            <a:avLst/>
          </a:prstGeom>
          <a:noFill/>
        </p:spPr>
        <p:txBody>
          <a:bodyPr wrap="square" rtlCol="0">
            <a:spAutoFit/>
          </a:bodyPr>
          <a:lstStyle/>
          <a:p>
            <a:r>
              <a:rPr lang="ja-JP" altLang="en-US" sz="2800" dirty="0"/>
              <a:t>２</a:t>
            </a:r>
            <a:r>
              <a:rPr kumimoji="1" lang="ja-JP" altLang="en-US" sz="2800" dirty="0"/>
              <a:t>．産業構造</a:t>
            </a:r>
          </a:p>
        </p:txBody>
      </p:sp>
      <p:pic>
        <p:nvPicPr>
          <p:cNvPr id="5" name="図 4">
            <a:extLst>
              <a:ext uri="{FF2B5EF4-FFF2-40B4-BE49-F238E27FC236}">
                <a16:creationId xmlns:a16="http://schemas.microsoft.com/office/drawing/2014/main" id="{3D4C40E7-5932-FAA0-CF13-2A50E48DA9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5894" y="128001"/>
            <a:ext cx="7323006" cy="6067425"/>
          </a:xfrm>
          <a:prstGeom prst="rect">
            <a:avLst/>
          </a:prstGeom>
        </p:spPr>
      </p:pic>
    </p:spTree>
    <p:extLst>
      <p:ext uri="{BB962C8B-B14F-4D97-AF65-F5344CB8AC3E}">
        <p14:creationId xmlns:p14="http://schemas.microsoft.com/office/powerpoint/2010/main" val="36490623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2105</TotalTime>
  <Words>845</Words>
  <Application>Microsoft Office PowerPoint</Application>
  <PresentationFormat>ワイド画面</PresentationFormat>
  <Paragraphs>70</Paragraphs>
  <Slides>13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游ゴシック</vt:lpstr>
      <vt:lpstr>游ゴシック Light</vt:lpstr>
      <vt:lpstr>Arial</vt:lpstr>
      <vt:lpstr>Office テーマ</vt:lpstr>
      <vt:lpstr>　令和６年度 　RESASを用いた秦野市の分析</vt:lpstr>
      <vt:lpstr>テーマ</vt:lpstr>
      <vt:lpstr>年齢別人口推移（１）</vt:lpstr>
      <vt:lpstr>人口ピラミッド</vt:lpstr>
      <vt:lpstr>事業所数（事業所単位）大分類</vt:lpstr>
      <vt:lpstr>事業所数の推移</vt:lpstr>
      <vt:lpstr>従業者数と労働生産性 （2021年）</vt:lpstr>
      <vt:lpstr>従業者数の推移</vt:lpstr>
      <vt:lpstr>地域内産業の構成割合</vt:lpstr>
      <vt:lpstr>事業所数の推移</vt:lpstr>
      <vt:lpstr>事業所数の推移</vt:lpstr>
      <vt:lpstr>地域経済循環図(2018年)</vt:lpstr>
      <vt:lpstr>秦野駅前滞留人口分析（2024年）</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年齢別人口推移</dc:title>
  <dc:creator>hcci11</dc:creator>
  <cp:lastModifiedBy>hcci11</cp:lastModifiedBy>
  <cp:revision>55</cp:revision>
  <cp:lastPrinted>2025-05-01T04:58:39Z</cp:lastPrinted>
  <dcterms:created xsi:type="dcterms:W3CDTF">2022-10-25T01:58:57Z</dcterms:created>
  <dcterms:modified xsi:type="dcterms:W3CDTF">2025-05-14T04:20:45Z</dcterms:modified>
</cp:coreProperties>
</file>